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2" r:id="rId6"/>
    <p:sldId id="28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Anton" panose="020B0600000101010101" charset="0"/>
      <p:regular r:id="rId29"/>
    </p:embeddedFont>
    <p:embeddedFont>
      <p:font typeface="Barlow Semi Condensed" panose="020B0600000101010101" charset="0"/>
      <p:regular r:id="rId30"/>
      <p:bold r:id="rId31"/>
      <p:italic r:id="rId32"/>
      <p:boldItalic r:id="rId33"/>
    </p:embeddedFont>
    <p:embeddedFont>
      <p:font typeface="Fira Sans Extra Condensed Medium" panose="020B0600000101010101" charset="0"/>
      <p:regular r:id="rId34"/>
      <p:bold r:id="rId35"/>
      <p:italic r:id="rId36"/>
      <p:boldItalic r:id="rId37"/>
    </p:embeddedFont>
    <p:embeddedFont>
      <p:font typeface="Fjalla One" panose="020B0600000101010101" charset="0"/>
      <p:regular r:id="rId38"/>
    </p:embeddedFont>
    <p:embeddedFont>
      <p:font typeface="Inconsolata" panose="020B0600000101010101" charset="0"/>
      <p:regular r:id="rId39"/>
      <p:bold r:id="rId40"/>
    </p:embeddedFont>
    <p:embeddedFont>
      <p:font typeface="Roboto Slab Light" panose="020B0600000101010101" charset="0"/>
      <p:regular r:id="rId41"/>
      <p:bold r:id="rId42"/>
    </p:embeddedFont>
    <p:embeddedFont>
      <p:font typeface="배달의민족 도현" panose="020B0600000101010101" pitchFamily="50" charset="-127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4d7253b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4d7253b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세번째로 저희 프로젝트가 구현할 기능입니다.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4d7253b0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4d7253b0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중고거래 플랫폼 특성상 판매자와 구매자별로 원하는 기능이 다르기에, 판매자 및 구매자 별 기능과 그 공통으로 필요한 기능을 나눠보았습니다.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4d7253b0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4d7253b0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공통 기능으로, 본인 소속 대학교를 선택하게 해 대학교별 장터 커뮤니티를 생성합니다. 필요에 따라 대학교 인증에 필요한 api 를 추가하여 신뢰도를 높일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그리고 판매자와 구매자를 연결해줍니다. 카카오톡 서비스 기반인만큼, 오픈채팅을 열어줘 직접적인 연결을 시켜주거나, 타 중고거래 플랫폼에서 사용하는 안심번호 기능을 차용해 간접적으로 연결시켜줄 수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4d7253b0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4d7253b0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왼쪽은 판매자의 입장에서 일반적인 상품등록 과정을 예시로 나타내본 그림입니다.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상품등록엔 상품에 관한 정보로 가격, 사진, 상세정보, 거래 방법 등을 입력할 수 있는데 이를 챗봇 api 및 자연어 처리를 기반으로 판매자가 원활히 정보를 입력할 수 있도록 하며, 등록한 상품 정보는 역시 자연어처리와 비전을 기반으로 저희가 구축할 자체 상품 DB에 올라갑니다.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상품 등록 : 가격, 물건 사진, 상세 정보, 거래방법 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상품 수정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상품 삭제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자동 완성(상품 이미지 업로드시 자동으로 내용 채워주기)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4d7253b0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4d7253b0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구매자의 입장에선, 상품을 거리순, 가격순, 최신순 등으로 정렬하여 필터링하여 검색할 수 있고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원하는 상품에 대한 간단한 미리보기 제공과 상품 선택시 상세 정보를 확인할 수 있는 새 페이지로 연결시켜줍니다.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또한 각 사용자 UI의 키를 넘겨 사용자를 식별해 구매자가 원하면 판매자의 거래이력을 열람할 수 있게 해줍니다.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상품 추천 -&gt; 컨텐츠 기반은 협업필터링을 적용할 만큼 데이터가 많지 않기 때문에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4f9abe7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4f9abe7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구매자의 입장에선, 상품을 거리순, 가격순, 최신순 등으로 정렬하여 필터링하여 검색할 수 있고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원하는 상품에 대한 간단한 미리보기 제공과 상품 선택시 상세 정보를 확인할 수 있는 새 페이지로 연결시켜줍니다.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또한 각 사용자 UI의 키를 넘겨 사용자를 식별해 구매자가 원하면 판매자의 거래이력을 열람할 수 있게 해줍니다.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상품 추천 -&gt; 컨텐츠 기반은 협업필터링을 적용할 만큼 데이터가 많지 않기 때문에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4f9abe75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4f9abe75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구매자의 입장에선, 상품을 거리순, 가격순, 최신순 등으로 정렬하여 필터링하여 검색할 수 있고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원하는 상품에 대한 간단한 미리보기 제공과 상품 선택시 상세 정보를 확인할 수 있는 새 페이지로 연결시켜줍니다.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또한 각 사용자 UI의 키를 넘겨 사용자를 식별해 구매자가 원하면 판매자의 거래이력을 열람할 수 있게 해줍니다.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상품 추천 -&gt; 컨텐츠 기반은 협업필터링을 적용할 만큼 데이터가 많지 않기 때문에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505897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505897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5148be2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5148be2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51296eb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51296eb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저희는 대학별 중고거래 챗봇을 주제로 선정하였습니다. 선정한 주제에 관하여 크게 배경, 주제 컨셉과 기능, 전반적인 overview, 그리고 개발 및 구조에 대해 말씀드리겠습니다.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4d7253b0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64d7253b0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마지막으로 개발 환경과 프로젝트 구조에 대해 설명드리겠습니다.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4d72543d3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64d72543d3_3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저희는 챗봇 서비스를 구현하기 위해서 “카카오 i”와 아마존 웹 서비스, “AWS”에서 제공하는 플랫폼을 사용하기로 결정하였습니다.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시스템은 크게 프론트엔드와 백엔드로 구분할 수 있으며 카카오 i에서는 프론트엔드 관련 플랫폼을 제공하고  AWS에서는 백엔드 관련 플랫폼을 제공합니다.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이 두 플랫폼을 이용해서 서버리스로 서비스를 구현할 계획입니다.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4d72543d3_3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64d72543d3_3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카카오 i에서 제공하는 카카오 i 오픈빌더를 이용하면 챗봇에 필요한 자연어처리 기능과 채팅 시나리오 관리를 쉽게 구현할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&lt;오픈빌더에선 챗봇이 제공하는 기능 단위인 각 시나리오의 블록 별로 사용자의 발화 분석으로 의도 파악, 봇이 수행할 액션과 대답&gt;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4d72543d3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4d72543d3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AWS에서 제공하는 API 게이트웨이와 람다를 이용하면 API 호출 이벤트가 발생했을 때만 코드를 실행할 수 있고,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DynamoDB나 RDS와 같은 서비스를 이용하면 서버를 따로 두지 않고 데이터베이스를 사용할 수 있기 때문에 서버리스로 API 요청을 처리할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DynamoDB와 RDS 중에서 어떤 데이터베이스 서비스를 이용할지는 아직 결정하지 않았는데, 개발을 거듭하며 더욱 적합한 모델을 사용할 예정입니다.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4d72543d3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4d72543d3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저희 서비스는 카카오i를 기반으로 한 챗봇이기 때문에 카카오톡이 프론트엔드 역할을 하게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사용자가 서비스를 사용하기 위해 채팅을 전송하면 카카오 i 플랫폼에서는 자연어 처리를 거쳐 사용자의 입력을 이해하여 구성된 시나리오에 따라 대화를 진행합니다.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이후 시나리오를 진행하면서 생성된 데이터를 전송하거나 필요한 데이터를 가져오기 위해서 백엔드로 API호출을 합니다.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64d72543d3_3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64d72543d3_3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프론트엔드에 API 요청이 오면 API 게이트웨이에서는 엔드포인트 구성에 따라 해당하는 API를 처리하도록 람다에 실행을 요청하고,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람다에서는 해당되는 처리 로직을 실행하면서 필요한 데이터를 데이터베이스 서비스에 요청합니다.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이후 처리 로직 실행이 완료되면 API 응답을 다시 프론트엔드로 보냅니다.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21e299f94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21e299f94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먼저 주제 배경입니다.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이 주제를 선정하게 된 배경에 관하여 대학별 커뮤니티 어플리케이션인 에브리타임의 성균관대 거래 장터 게시판에서 착안하였습니다. 이 장터 게시판은 원룸, 책, 가구, 식료품 등 대학생들의 수요에 따라 구색이 다양하며, 거래 빈도가 높습니다. 그러나 에브리타임의 특성인 익명성 때문에 거래가 일방적으로 파기되는 등 판매/구매자간 원활한 소통이 되지 않는 경우가 많습니다. 이는 직거래가 주가 되는 대학교 내 거래에 치명적인 단점이 될 수 있습니다. 또한, 에브리타임은 거래가 주목적이 아닌 커뮤니케이션 앱으로 그 기능이 부족하고, 접근성이 떨어집니다. 이러한 문제를 극복하기 위해 전문적으로 대학별 중고거래를 할 수 있는 챗봇을 고안했고, 학생들이 빠르고 쉽게 거래할 수 있는 플랫폼을 만들어보고자 합니다.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4713f6f7e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4713f6f7e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</a:rPr>
              <a:t>현재 중고거래에 가장 많이 사용되는 플랫폼은 웹사이트 중고나라</a:t>
            </a:r>
            <a:r>
              <a:rPr lang="en-US" altLang="ko-KR" sz="1100" dirty="0">
                <a:solidFill>
                  <a:schemeClr val="dk1"/>
                </a:solidFill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</a:rPr>
              <a:t>번개장터입니다</a:t>
            </a:r>
            <a:r>
              <a:rPr lang="en-US" altLang="ko-KR" sz="1100" dirty="0">
                <a:solidFill>
                  <a:schemeClr val="dk1"/>
                </a:solidFill>
              </a:rPr>
              <a:t>. </a:t>
            </a:r>
            <a:endParaRPr lang="ko-KR" altLang="en-US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</a:rPr>
              <a:t>거기에 스마트폰과 </a:t>
            </a:r>
            <a:r>
              <a:rPr lang="en-US" altLang="ko-KR" sz="1100" dirty="0" err="1">
                <a:solidFill>
                  <a:schemeClr val="dk1"/>
                </a:solidFill>
              </a:rPr>
              <a:t>sns</a:t>
            </a:r>
            <a:r>
              <a:rPr lang="ko-KR" altLang="en-US" sz="1100" dirty="0">
                <a:solidFill>
                  <a:schemeClr val="dk1"/>
                </a:solidFill>
              </a:rPr>
              <a:t>의 활성화에 따라 어플리케이션 당근마켓과 페이스북</a:t>
            </a:r>
            <a:r>
              <a:rPr lang="en-US" altLang="ko-KR" sz="1100" dirty="0">
                <a:solidFill>
                  <a:schemeClr val="dk1"/>
                </a:solidFill>
              </a:rPr>
              <a:t>/</a:t>
            </a:r>
            <a:r>
              <a:rPr lang="ko-KR" altLang="en-US" sz="1100" dirty="0">
                <a:solidFill>
                  <a:schemeClr val="dk1"/>
                </a:solidFill>
              </a:rPr>
              <a:t>인스타그램 게시물을 통한 거래가 있고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</a:rPr>
              <a:t>특히 대학생을 대상으로 한 대학 커뮤니티 앱 </a:t>
            </a:r>
            <a:r>
              <a:rPr lang="ko-KR" altLang="en-US" sz="1100" dirty="0" err="1">
                <a:solidFill>
                  <a:schemeClr val="dk1"/>
                </a:solidFill>
              </a:rPr>
              <a:t>에브리타임의</a:t>
            </a:r>
            <a:r>
              <a:rPr lang="ko-KR" altLang="en-US" sz="1100" dirty="0">
                <a:solidFill>
                  <a:schemeClr val="dk1"/>
                </a:solidFill>
              </a:rPr>
              <a:t> 장터게시판 등이 있습니다</a:t>
            </a:r>
            <a:r>
              <a:rPr lang="en-US" altLang="ko-KR" sz="1100" dirty="0">
                <a:solidFill>
                  <a:schemeClr val="dk1"/>
                </a:solidFill>
              </a:rPr>
              <a:t>.</a:t>
            </a:r>
            <a:endParaRPr lang="ko-KR" altLang="en-US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</a:rPr>
              <a:t>이처럼 중고거래 플랫폼은 중고나라</a:t>
            </a:r>
            <a:r>
              <a:rPr lang="en-US" altLang="ko-KR" sz="1100" dirty="0">
                <a:solidFill>
                  <a:schemeClr val="dk1"/>
                </a:solidFill>
              </a:rPr>
              <a:t>, </a:t>
            </a:r>
            <a:r>
              <a:rPr lang="ko-KR" altLang="en-US" sz="1100" dirty="0">
                <a:solidFill>
                  <a:schemeClr val="dk1"/>
                </a:solidFill>
              </a:rPr>
              <a:t>번개장터도 전용 앱을 개발하는 등 웹에서 어플리케이션으로 확장되는 추세입니다</a:t>
            </a:r>
            <a:r>
              <a:rPr lang="en-US" altLang="ko-KR" sz="1100" dirty="0">
                <a:solidFill>
                  <a:schemeClr val="dk1"/>
                </a:solidFill>
              </a:rPr>
              <a:t>. </a:t>
            </a:r>
            <a:r>
              <a:rPr lang="ko-KR" altLang="en-US" sz="1100" dirty="0">
                <a:solidFill>
                  <a:schemeClr val="dk1"/>
                </a:solidFill>
              </a:rPr>
              <a:t>게다가 </a:t>
            </a:r>
            <a:r>
              <a:rPr lang="en-US" altLang="ko-KR" sz="1100" dirty="0" err="1">
                <a:solidFill>
                  <a:schemeClr val="dk1"/>
                </a:solidFill>
              </a:rPr>
              <a:t>sns</a:t>
            </a:r>
            <a:r>
              <a:rPr lang="en-US" altLang="ko-KR" sz="1100" dirty="0">
                <a:solidFill>
                  <a:schemeClr val="dk1"/>
                </a:solidFill>
              </a:rPr>
              <a:t> </a:t>
            </a:r>
            <a:r>
              <a:rPr lang="ko-KR" altLang="en-US" sz="1100" dirty="0">
                <a:solidFill>
                  <a:schemeClr val="dk1"/>
                </a:solidFill>
              </a:rPr>
              <a:t>앱에서도 중고거래의 수요공급이 증가하고 있는 것으로 보아 접근성이 중고거래에 있어 중요한 가치임을 알 수 있습니다</a:t>
            </a:r>
            <a:r>
              <a:rPr lang="en-US" altLang="ko-KR" sz="1100" dirty="0">
                <a:solidFill>
                  <a:schemeClr val="dk1"/>
                </a:solidFill>
              </a:rPr>
              <a:t>. </a:t>
            </a:r>
            <a:r>
              <a:rPr lang="ko-KR" altLang="en-US" sz="1100" dirty="0">
                <a:solidFill>
                  <a:schemeClr val="dk1"/>
                </a:solidFill>
              </a:rPr>
              <a:t>판매자는 물건을 쉽고 빠르게 등록하고</a:t>
            </a:r>
            <a:r>
              <a:rPr lang="en-US" altLang="ko-KR" sz="1100" dirty="0">
                <a:solidFill>
                  <a:schemeClr val="dk1"/>
                </a:solidFill>
              </a:rPr>
              <a:t>, </a:t>
            </a:r>
            <a:r>
              <a:rPr lang="ko-KR" altLang="en-US" sz="1100" dirty="0">
                <a:solidFill>
                  <a:schemeClr val="dk1"/>
                </a:solidFill>
              </a:rPr>
              <a:t>구매자는 최소한의 클릭을 통해 원하는 물건을 찾을 수 있어야 하며</a:t>
            </a:r>
            <a:r>
              <a:rPr lang="en-US" altLang="ko-KR" sz="1100" dirty="0">
                <a:solidFill>
                  <a:schemeClr val="dk1"/>
                </a:solidFill>
              </a:rPr>
              <a:t>, </a:t>
            </a:r>
            <a:r>
              <a:rPr lang="ko-KR" altLang="en-US" sz="1100" dirty="0">
                <a:solidFill>
                  <a:schemeClr val="dk1"/>
                </a:solidFill>
              </a:rPr>
              <a:t>판매자와 구매자가 실시간으로 연락하여 빠른 시간내에 거래할 수 있어야 합니다</a:t>
            </a:r>
            <a:r>
              <a:rPr lang="en-US" altLang="ko-KR" sz="1100" dirty="0">
                <a:solidFill>
                  <a:schemeClr val="dk1"/>
                </a:solidFill>
              </a:rPr>
              <a:t>.</a:t>
            </a:r>
            <a:endParaRPr lang="ko-KR" altLang="en-US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</a:rPr>
              <a:t>그러므로 나날이 중요해지고 있는 중고거래에서 접근성의 가치를 </a:t>
            </a:r>
            <a:r>
              <a:rPr lang="en-US" altLang="ko-KR" sz="1100" dirty="0">
                <a:solidFill>
                  <a:schemeClr val="dk1"/>
                </a:solidFill>
              </a:rPr>
              <a:t>'</a:t>
            </a:r>
            <a:r>
              <a:rPr lang="ko-KR" altLang="en-US" sz="1100" dirty="0" err="1">
                <a:solidFill>
                  <a:schemeClr val="dk1"/>
                </a:solidFill>
              </a:rPr>
              <a:t>챗봇</a:t>
            </a:r>
            <a:r>
              <a:rPr lang="en-US" altLang="ko-KR" sz="1100" dirty="0">
                <a:solidFill>
                  <a:schemeClr val="dk1"/>
                </a:solidFill>
              </a:rPr>
              <a:t>'</a:t>
            </a:r>
            <a:r>
              <a:rPr lang="ko-KR" altLang="en-US" sz="1100" dirty="0">
                <a:solidFill>
                  <a:schemeClr val="dk1"/>
                </a:solidFill>
              </a:rPr>
              <a:t>이라는 플랫폼을 통해 실현하고자 대부분의 사람들이 쓰고 있는 카카오톡의 </a:t>
            </a:r>
            <a:r>
              <a:rPr lang="ko-KR" altLang="en-US" sz="1100" dirty="0" err="1">
                <a:solidFill>
                  <a:schemeClr val="dk1"/>
                </a:solidFill>
              </a:rPr>
              <a:t>챗봇</a:t>
            </a:r>
            <a:r>
              <a:rPr lang="ko-KR" altLang="en-US" sz="1100" dirty="0">
                <a:solidFill>
                  <a:schemeClr val="dk1"/>
                </a:solidFill>
              </a:rPr>
              <a:t> 기능을 활용하여 익숙하고 빠른 거래를 유도해 새로운 플랫폼의 가능성을 제시해보려 합니다</a:t>
            </a:r>
            <a:r>
              <a:rPr lang="en-US" altLang="ko-KR" sz="1100" dirty="0">
                <a:solidFill>
                  <a:schemeClr val="dk1"/>
                </a:solidFill>
              </a:rPr>
              <a:t>.</a:t>
            </a:r>
            <a:endParaRPr lang="ko-KR" altLang="en-US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196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4713f6f7e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4713f6f7e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485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21e299f94_3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21e299f94_3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두번째로, 전반적인 프로젝트 overview입니다.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4713f6f7e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4713f6f7e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저희가 구현할 중고거래 챗봇은 접근성의 측면에서 기존 플랫폼들 중 가장 우수합니다. 기존 웹이나 어플리케이션 중고거래에 익숙치 않거나 불편함을 느낀 사용자들의 유입이 있을 것으로 예상되며, 그 후 기존 중고거래 모델들과 같이 신뢰성, 개인정보 보호 문제를 제어해낸다면, 더욱 큰 성장 가능성이 있을 것입니다. 또한 챗봇 플랫폼을 사용하는 경쟁사가 없다는 점도 시장성 측면에서 큰 무기가 될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중고거래의 비율이 가장 높은 타겟이 20대 대학생입니다. 또한 가장 많이 중고거래가 일어나는 도서, 의류 부분에서 대학생들이 많은 수요를 보이기에 시장성을 확보할 수 있다고 생각합니다.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저희 프로젝트는 챗봇만을 통해 물건 판매/구매를 가능하게 하는 것이 1차 목표입니다.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그후 어플리케이션/웹과 연동을 하여 신뢰성을 높이고 사용자에게 보다 많은 정보를 제공하는 것이 2차 목표입니다.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이를 통해 달성하고자 하는 근본적인 목표는 중고거래 플랫폼의 새로운 패러다임을 제시하는 것입니다. 챗봇도 중고거래 플랫폼으로서 가능성이 있음을 시사하고, 실제 제작과 구현을 통하여 그 가능성을 증명하고자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3F3F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4167900" cy="51435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381175" y="2234767"/>
            <a:ext cx="4700100" cy="17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305475" y="422950"/>
            <a:ext cx="22194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84201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84201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3543175" y="2156291"/>
            <a:ext cx="442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3_1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10800000" flipH="1">
            <a:off x="371475" y="313200"/>
            <a:ext cx="7047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4590900" y="228000"/>
            <a:ext cx="4553100" cy="49128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hasCustomPrompt="1"/>
          </p:nvPr>
        </p:nvSpPr>
        <p:spPr>
          <a:xfrm>
            <a:off x="541699" y="1367600"/>
            <a:ext cx="446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None/>
              <a:defRPr sz="14000">
                <a:solidFill>
                  <a:srgbClr val="F1D77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2"/>
          </p:nvPr>
        </p:nvSpPr>
        <p:spPr>
          <a:xfrm>
            <a:off x="1650049" y="14001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650049" y="17397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3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4" hasCustomPrompt="1"/>
          </p:nvPr>
        </p:nvSpPr>
        <p:spPr>
          <a:xfrm>
            <a:off x="541699" y="3386900"/>
            <a:ext cx="446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None/>
              <a:defRPr sz="14000">
                <a:solidFill>
                  <a:srgbClr val="F1D77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1650049" y="34194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1650049" y="37590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7" hasCustomPrompt="1"/>
          </p:nvPr>
        </p:nvSpPr>
        <p:spPr>
          <a:xfrm>
            <a:off x="4635299" y="1367600"/>
            <a:ext cx="446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8"/>
          </p:nvPr>
        </p:nvSpPr>
        <p:spPr>
          <a:xfrm>
            <a:off x="5743649" y="14001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9"/>
          </p:nvPr>
        </p:nvSpPr>
        <p:spPr>
          <a:xfrm>
            <a:off x="5743649" y="17397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13" hasCustomPrompt="1"/>
          </p:nvPr>
        </p:nvSpPr>
        <p:spPr>
          <a:xfrm>
            <a:off x="4635299" y="3386900"/>
            <a:ext cx="446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14"/>
          </p:nvPr>
        </p:nvSpPr>
        <p:spPr>
          <a:xfrm>
            <a:off x="5743649" y="34194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5"/>
          </p:nvPr>
        </p:nvSpPr>
        <p:spPr>
          <a:xfrm>
            <a:off x="5743649" y="37590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rot="5400000">
            <a:off x="3462374" y="2427721"/>
            <a:ext cx="2219245" cy="288063"/>
            <a:chOff x="3906325" y="2716500"/>
            <a:chExt cx="3677900" cy="477400"/>
          </a:xfrm>
        </p:grpSpPr>
        <p:sp>
          <p:nvSpPr>
            <p:cNvPr id="35" name="Google Shape;35;p3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">
  <p:cSld name="CUSTOM_12">
    <p:bg>
      <p:bgPr>
        <a:solidFill>
          <a:srgbClr val="F3F3F3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/>
          <p:nvPr/>
        </p:nvSpPr>
        <p:spPr>
          <a:xfrm rot="10800000" flipH="1">
            <a:off x="371475" y="300"/>
            <a:ext cx="7047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 flipH="1">
            <a:off x="4590900" y="0"/>
            <a:ext cx="4553100" cy="40008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1"/>
          </p:nvPr>
        </p:nvSpPr>
        <p:spPr>
          <a:xfrm>
            <a:off x="6168375" y="1108200"/>
            <a:ext cx="22518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4" name="Google Shape;64;p4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4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4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4">
    <p:bg>
      <p:bgPr>
        <a:solidFill>
          <a:srgbClr val="F3F3F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371475" y="310300"/>
            <a:ext cx="87726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3780975" y="2872525"/>
            <a:ext cx="1953600" cy="192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6052175" y="2872525"/>
            <a:ext cx="1953600" cy="192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1509775" y="2872525"/>
            <a:ext cx="1953600" cy="192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1"/>
          </p:nvPr>
        </p:nvSpPr>
        <p:spPr>
          <a:xfrm>
            <a:off x="1545925" y="3547000"/>
            <a:ext cx="18813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2"/>
          </p:nvPr>
        </p:nvSpPr>
        <p:spPr>
          <a:xfrm>
            <a:off x="3825058" y="3547000"/>
            <a:ext cx="18813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3"/>
          </p:nvPr>
        </p:nvSpPr>
        <p:spPr>
          <a:xfrm>
            <a:off x="6088325" y="3547000"/>
            <a:ext cx="18813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4"/>
          </p:nvPr>
        </p:nvSpPr>
        <p:spPr>
          <a:xfrm>
            <a:off x="1545926" y="24346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5"/>
          </p:nvPr>
        </p:nvSpPr>
        <p:spPr>
          <a:xfrm>
            <a:off x="3825059" y="24346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6"/>
          </p:nvPr>
        </p:nvSpPr>
        <p:spPr>
          <a:xfrm>
            <a:off x="6088325" y="24346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cxnSp>
        <p:nvCxnSpPr>
          <p:cNvPr id="78" name="Google Shape;78;p5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5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" name="Google Shape;80;p5"/>
          <p:cNvGrpSpPr/>
          <p:nvPr/>
        </p:nvGrpSpPr>
        <p:grpSpPr>
          <a:xfrm>
            <a:off x="6936924" y="2405296"/>
            <a:ext cx="2219245" cy="288063"/>
            <a:chOff x="3906325" y="2716500"/>
            <a:chExt cx="3677900" cy="477400"/>
          </a:xfrm>
        </p:grpSpPr>
        <p:sp>
          <p:nvSpPr>
            <p:cNvPr id="81" name="Google Shape;81;p5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>
            <a:off x="3780975" y="2166200"/>
            <a:ext cx="1953600" cy="39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6052175" y="2166200"/>
            <a:ext cx="1953600" cy="39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1509775" y="2166200"/>
            <a:ext cx="1953600" cy="39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4_4">
    <p:bg>
      <p:bgPr>
        <a:solidFill>
          <a:srgbClr val="F3F3F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/>
          <p:nvPr/>
        </p:nvSpPr>
        <p:spPr>
          <a:xfrm rot="10800000" flipH="1">
            <a:off x="371475" y="225"/>
            <a:ext cx="87726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"/>
          <p:cNvSpPr/>
          <p:nvPr/>
        </p:nvSpPr>
        <p:spPr>
          <a:xfrm rot="10800000" flipH="1">
            <a:off x="3780975" y="1631275"/>
            <a:ext cx="1953600" cy="1987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10800000" flipH="1">
            <a:off x="6052175" y="1631275"/>
            <a:ext cx="1953600" cy="1987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/>
          <p:nvPr/>
        </p:nvSpPr>
        <p:spPr>
          <a:xfrm rot="10800000" flipH="1">
            <a:off x="1509775" y="1631275"/>
            <a:ext cx="1953600" cy="1987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" name="Google Shape;115;p6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6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6"/>
          <p:cNvSpPr txBox="1">
            <a:spLocks noGrp="1"/>
          </p:cNvSpPr>
          <p:nvPr>
            <p:ph type="subTitle" idx="1"/>
          </p:nvPr>
        </p:nvSpPr>
        <p:spPr>
          <a:xfrm>
            <a:off x="1643650" y="2116350"/>
            <a:ext cx="16857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8" name="Google Shape;118;p6"/>
          <p:cNvSpPr txBox="1">
            <a:spLocks noGrp="1"/>
          </p:cNvSpPr>
          <p:nvPr>
            <p:ph type="subTitle" idx="2"/>
          </p:nvPr>
        </p:nvSpPr>
        <p:spPr>
          <a:xfrm>
            <a:off x="3914913" y="2116350"/>
            <a:ext cx="16857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subTitle" idx="3"/>
          </p:nvPr>
        </p:nvSpPr>
        <p:spPr>
          <a:xfrm>
            <a:off x="6186125" y="2116350"/>
            <a:ext cx="16857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20" name="Google Shape;120;p6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121" name="Google Shape;121;p6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6"/>
          <p:cNvSpPr txBox="1">
            <a:spLocks noGrp="1"/>
          </p:cNvSpPr>
          <p:nvPr>
            <p:ph type="subTitle" idx="4"/>
          </p:nvPr>
        </p:nvSpPr>
        <p:spPr>
          <a:xfrm>
            <a:off x="1643725" y="3234750"/>
            <a:ext cx="1685700" cy="736200"/>
          </a:xfrm>
          <a:prstGeom prst="rect">
            <a:avLst/>
          </a:prstGeom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subTitle" idx="5"/>
          </p:nvPr>
        </p:nvSpPr>
        <p:spPr>
          <a:xfrm>
            <a:off x="3922850" y="3234725"/>
            <a:ext cx="1685700" cy="736200"/>
          </a:xfrm>
          <a:prstGeom prst="rect">
            <a:avLst/>
          </a:prstGeom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subTitle" idx="6"/>
          </p:nvPr>
        </p:nvSpPr>
        <p:spPr>
          <a:xfrm>
            <a:off x="6186125" y="3234725"/>
            <a:ext cx="1685700" cy="736200"/>
          </a:xfrm>
          <a:prstGeom prst="rect">
            <a:avLst/>
          </a:prstGeom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4_4_1_1">
    <p:bg>
      <p:bgPr>
        <a:solidFill>
          <a:srgbClr val="F3F3F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/>
          <p:nvPr/>
        </p:nvSpPr>
        <p:spPr>
          <a:xfrm rot="10800000" flipH="1">
            <a:off x="371475" y="-18900"/>
            <a:ext cx="704700" cy="5162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8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8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5" name="Google Shape;185;p8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186" name="Google Shape;186;p8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8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CUSTOM_15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13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13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13"/>
          <p:cNvSpPr/>
          <p:nvPr/>
        </p:nvSpPr>
        <p:spPr>
          <a:xfrm flipH="1">
            <a:off x="4976100" y="0"/>
            <a:ext cx="4167900" cy="51435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ctrTitle"/>
          </p:nvPr>
        </p:nvSpPr>
        <p:spPr>
          <a:xfrm flipH="1">
            <a:off x="1176900" y="1510225"/>
            <a:ext cx="6717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1"/>
          </p:nvPr>
        </p:nvSpPr>
        <p:spPr>
          <a:xfrm flipH="1">
            <a:off x="1176900" y="3292525"/>
            <a:ext cx="22194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367" name="Google Shape;367;p13"/>
          <p:cNvCxnSpPr/>
          <p:nvPr/>
        </p:nvCxnSpPr>
        <p:spPr>
          <a:xfrm>
            <a:off x="1177025" y="2156291"/>
            <a:ext cx="442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bg>
      <p:bgPr>
        <a:solidFill>
          <a:srgbClr val="F3F3F3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■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■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Inconsolata"/>
              <a:buChar char="■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9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jp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"/>
          <p:cNvSpPr txBox="1">
            <a:spLocks noGrp="1"/>
          </p:cNvSpPr>
          <p:nvPr>
            <p:ph type="subTitle" idx="1"/>
          </p:nvPr>
        </p:nvSpPr>
        <p:spPr>
          <a:xfrm>
            <a:off x="6180485" y="422950"/>
            <a:ext cx="22194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Project Proposal - 3조</a:t>
            </a:r>
            <a:endParaRPr sz="105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445" name="Google Shape;445;p19"/>
          <p:cNvSpPr txBox="1">
            <a:spLocks noGrp="1"/>
          </p:cNvSpPr>
          <p:nvPr>
            <p:ph type="ctrTitle"/>
          </p:nvPr>
        </p:nvSpPr>
        <p:spPr>
          <a:xfrm>
            <a:off x="2822450" y="2234775"/>
            <a:ext cx="5259000" cy="17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대학별 중고 거래 챗봇</a:t>
            </a:r>
            <a:endParaRPr sz="54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grpSp>
        <p:nvGrpSpPr>
          <p:cNvPr id="446" name="Google Shape;446;p19"/>
          <p:cNvGrpSpPr/>
          <p:nvPr/>
        </p:nvGrpSpPr>
        <p:grpSpPr>
          <a:xfrm>
            <a:off x="3837724" y="83896"/>
            <a:ext cx="2219245" cy="288063"/>
            <a:chOff x="3906325" y="2716500"/>
            <a:chExt cx="3677900" cy="477400"/>
          </a:xfrm>
        </p:grpSpPr>
        <p:sp>
          <p:nvSpPr>
            <p:cNvPr id="447" name="Google Shape;447;p19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2" name="Google Shape;472;p19"/>
          <p:cNvCxnSpPr/>
          <p:nvPr/>
        </p:nvCxnSpPr>
        <p:spPr>
          <a:xfrm rot="10800000">
            <a:off x="3543175" y="2156291"/>
            <a:ext cx="442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19"/>
          <p:cNvSpPr txBox="1"/>
          <p:nvPr/>
        </p:nvSpPr>
        <p:spPr>
          <a:xfrm>
            <a:off x="786525" y="3080125"/>
            <a:ext cx="862800" cy="17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김우연</a:t>
            </a:r>
            <a:endParaRPr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문경진</a:t>
            </a:r>
            <a:endParaRPr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윤응구</a:t>
            </a:r>
            <a:endParaRPr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이동환</a:t>
            </a:r>
            <a:endParaRPr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전국민</a:t>
            </a:r>
            <a:endParaRPr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"/>
          <p:cNvSpPr txBox="1">
            <a:spLocks noGrp="1"/>
          </p:cNvSpPr>
          <p:nvPr>
            <p:ph type="ctrTitle" idx="4294967295"/>
          </p:nvPr>
        </p:nvSpPr>
        <p:spPr>
          <a:xfrm>
            <a:off x="3306475" y="2320650"/>
            <a:ext cx="38370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Concepts &amp; Functions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9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567" name="Google Shape;567;p29"/>
          <p:cNvSpPr/>
          <p:nvPr/>
        </p:nvSpPr>
        <p:spPr>
          <a:xfrm>
            <a:off x="2029275" y="2190000"/>
            <a:ext cx="1587300" cy="23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대학교 선택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판매자와 구매자 연결 플랫폼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8" name="Google Shape;568;p29"/>
          <p:cNvSpPr/>
          <p:nvPr/>
        </p:nvSpPr>
        <p:spPr>
          <a:xfrm>
            <a:off x="4049600" y="2190000"/>
            <a:ext cx="1587300" cy="23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등록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정보 수정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정보 삭제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9" name="Google Shape;569;p29"/>
          <p:cNvSpPr/>
          <p:nvPr/>
        </p:nvSpPr>
        <p:spPr>
          <a:xfrm>
            <a:off x="6068825" y="2190000"/>
            <a:ext cx="1587300" cy="23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검색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정보 열람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판매자 평점 확인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0" name="Google Shape;570;p29"/>
          <p:cNvSpPr/>
          <p:nvPr/>
        </p:nvSpPr>
        <p:spPr>
          <a:xfrm>
            <a:off x="6068825" y="1938850"/>
            <a:ext cx="1587300" cy="642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구매자 기능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1" name="Google Shape;571;p29"/>
          <p:cNvSpPr/>
          <p:nvPr/>
        </p:nvSpPr>
        <p:spPr>
          <a:xfrm>
            <a:off x="4049600" y="1938850"/>
            <a:ext cx="1587300" cy="642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판매자 기능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2" name="Google Shape;572;p29"/>
          <p:cNvSpPr/>
          <p:nvPr/>
        </p:nvSpPr>
        <p:spPr>
          <a:xfrm>
            <a:off x="2030375" y="1938850"/>
            <a:ext cx="1587300" cy="642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0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78" name="Google Shape;5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800" y="1084625"/>
            <a:ext cx="1914553" cy="3835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30"/>
          <p:cNvGrpSpPr/>
          <p:nvPr/>
        </p:nvGrpSpPr>
        <p:grpSpPr>
          <a:xfrm>
            <a:off x="5256426" y="2526500"/>
            <a:ext cx="2257926" cy="1094952"/>
            <a:chOff x="4882377" y="2240223"/>
            <a:chExt cx="1925408" cy="1094952"/>
          </a:xfrm>
        </p:grpSpPr>
        <p:sp>
          <p:nvSpPr>
            <p:cNvPr id="580" name="Google Shape;580;p30"/>
            <p:cNvSpPr/>
            <p:nvPr/>
          </p:nvSpPr>
          <p:spPr>
            <a:xfrm>
              <a:off x="4882377" y="2394376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거래의 신뢰성, 용이성 고려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대학 구성원 인증 시스템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4882385" y="2240223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대학별 커뮤니티 제공</a:t>
              </a:r>
              <a:endParaRPr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582" name="Google Shape;582;p30"/>
          <p:cNvCxnSpPr>
            <a:endCxn id="581" idx="2"/>
          </p:cNvCxnSpPr>
          <p:nvPr/>
        </p:nvCxnSpPr>
        <p:spPr>
          <a:xfrm>
            <a:off x="3556335" y="2169800"/>
            <a:ext cx="1700100" cy="517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1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판매자 기능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8" name="Google Shape;588;p31"/>
          <p:cNvSpPr/>
          <p:nvPr/>
        </p:nvSpPr>
        <p:spPr>
          <a:xfrm>
            <a:off x="2220125" y="2009200"/>
            <a:ext cx="1285800" cy="193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챗봇 이미지</a:t>
            </a:r>
            <a:endParaRPr/>
          </a:p>
        </p:txBody>
      </p:sp>
      <p:pic>
        <p:nvPicPr>
          <p:cNvPr id="589" name="Google Shape;5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900" y="1088452"/>
            <a:ext cx="1838481" cy="3683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5256426" y="3609913"/>
            <a:ext cx="2257926" cy="1094952"/>
            <a:chOff x="4882377" y="3444111"/>
            <a:chExt cx="1925408" cy="1094952"/>
          </a:xfrm>
        </p:grpSpPr>
        <p:sp>
          <p:nvSpPr>
            <p:cNvPr id="591" name="Google Shape;591;p31"/>
            <p:cNvSpPr/>
            <p:nvPr/>
          </p:nvSpPr>
          <p:spPr>
            <a:xfrm>
              <a:off x="4882377" y="3598263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상품 사진으로 내용 생성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비전/자연어 처리 기반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4882385" y="3444111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자동 완성 시스템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93" name="Google Shape;593;p31"/>
          <p:cNvGrpSpPr/>
          <p:nvPr/>
        </p:nvGrpSpPr>
        <p:grpSpPr>
          <a:xfrm>
            <a:off x="5256426" y="2382638"/>
            <a:ext cx="2257926" cy="1094952"/>
            <a:chOff x="4882377" y="3444111"/>
            <a:chExt cx="1925408" cy="1094952"/>
          </a:xfrm>
        </p:grpSpPr>
        <p:sp>
          <p:nvSpPr>
            <p:cNvPr id="594" name="Google Shape;594;p31"/>
            <p:cNvSpPr/>
            <p:nvPr/>
          </p:nvSpPr>
          <p:spPr>
            <a:xfrm>
              <a:off x="4882377" y="3598263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챗봇 기반 간단한 등록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자체 상품 DB 구축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4882385" y="3444111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상품 등록 과정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96" name="Google Shape;596;p31"/>
          <p:cNvGrpSpPr/>
          <p:nvPr/>
        </p:nvGrpSpPr>
        <p:grpSpPr>
          <a:xfrm>
            <a:off x="5256426" y="1155375"/>
            <a:ext cx="2257926" cy="1094952"/>
            <a:chOff x="4882377" y="1396373"/>
            <a:chExt cx="1925408" cy="1094952"/>
          </a:xfrm>
        </p:grpSpPr>
        <p:sp>
          <p:nvSpPr>
            <p:cNvPr id="597" name="Google Shape;597;p31"/>
            <p:cNvSpPr/>
            <p:nvPr/>
          </p:nvSpPr>
          <p:spPr>
            <a:xfrm>
              <a:off x="4882377" y="1550526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간단한 등록 시스템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챗봇 API 및 자연어처리 기반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4882385" y="1396373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상품 등록 시스템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599" name="Google Shape;599;p31"/>
          <p:cNvCxnSpPr>
            <a:endCxn id="598" idx="2"/>
          </p:cNvCxnSpPr>
          <p:nvPr/>
        </p:nvCxnSpPr>
        <p:spPr>
          <a:xfrm rot="10800000" flipH="1">
            <a:off x="3445635" y="1316175"/>
            <a:ext cx="1810800" cy="76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31"/>
          <p:cNvCxnSpPr>
            <a:endCxn id="595" idx="2"/>
          </p:cNvCxnSpPr>
          <p:nvPr/>
        </p:nvCxnSpPr>
        <p:spPr>
          <a:xfrm rot="10800000" flipH="1">
            <a:off x="3475935" y="2543438"/>
            <a:ext cx="1780500" cy="48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31"/>
          <p:cNvCxnSpPr>
            <a:endCxn id="592" idx="2"/>
          </p:cNvCxnSpPr>
          <p:nvPr/>
        </p:nvCxnSpPr>
        <p:spPr>
          <a:xfrm>
            <a:off x="3505935" y="3365413"/>
            <a:ext cx="1750500" cy="405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2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구매자 기능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07" name="Google Shape;6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125" y="1080400"/>
            <a:ext cx="1838475" cy="368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125" y="1080389"/>
            <a:ext cx="1838481" cy="3683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32"/>
          <p:cNvGrpSpPr/>
          <p:nvPr/>
        </p:nvGrpSpPr>
        <p:grpSpPr>
          <a:xfrm>
            <a:off x="5256426" y="1155375"/>
            <a:ext cx="2257926" cy="1094952"/>
            <a:chOff x="4882377" y="1396373"/>
            <a:chExt cx="1925408" cy="1094952"/>
          </a:xfrm>
        </p:grpSpPr>
        <p:sp>
          <p:nvSpPr>
            <p:cNvPr id="610" name="Google Shape;610;p32"/>
            <p:cNvSpPr/>
            <p:nvPr/>
          </p:nvSpPr>
          <p:spPr>
            <a:xfrm>
              <a:off x="4882377" y="1550526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필터링 및 옵션 제공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거리순, 가격순, 최신순 등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4882385" y="1396373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상품 검색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612" name="Google Shape;612;p32"/>
          <p:cNvCxnSpPr>
            <a:endCxn id="611" idx="2"/>
          </p:cNvCxnSpPr>
          <p:nvPr/>
        </p:nvCxnSpPr>
        <p:spPr>
          <a:xfrm rot="10800000" flipH="1">
            <a:off x="3445635" y="1316175"/>
            <a:ext cx="1810800" cy="76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32"/>
          <p:cNvGrpSpPr/>
          <p:nvPr/>
        </p:nvGrpSpPr>
        <p:grpSpPr>
          <a:xfrm>
            <a:off x="5256426" y="2382638"/>
            <a:ext cx="2257926" cy="1094952"/>
            <a:chOff x="4882377" y="3444111"/>
            <a:chExt cx="1925408" cy="1094952"/>
          </a:xfrm>
        </p:grpSpPr>
        <p:sp>
          <p:nvSpPr>
            <p:cNvPr id="614" name="Google Shape;614;p32"/>
            <p:cNvSpPr/>
            <p:nvPr/>
          </p:nvSpPr>
          <p:spPr>
            <a:xfrm>
              <a:off x="4882377" y="3598263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상세 정보 페이지로 연결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판매자 거래 이력 열람 가능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4882385" y="3444111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상세정보 제공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16" name="Google Shape;616;p32"/>
          <p:cNvGrpSpPr/>
          <p:nvPr/>
        </p:nvGrpSpPr>
        <p:grpSpPr>
          <a:xfrm>
            <a:off x="5256426" y="3609913"/>
            <a:ext cx="2257926" cy="1094952"/>
            <a:chOff x="4882377" y="3444111"/>
            <a:chExt cx="1925408" cy="1094952"/>
          </a:xfrm>
        </p:grpSpPr>
        <p:sp>
          <p:nvSpPr>
            <p:cNvPr id="617" name="Google Shape;617;p32"/>
            <p:cNvSpPr/>
            <p:nvPr/>
          </p:nvSpPr>
          <p:spPr>
            <a:xfrm>
              <a:off x="4882377" y="3598263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컨텐츠 기반 필터링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유사 상품 추천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882385" y="3444111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상품 추천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3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구매자 기능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24" name="Google Shape;624;p33"/>
          <p:cNvGrpSpPr/>
          <p:nvPr/>
        </p:nvGrpSpPr>
        <p:grpSpPr>
          <a:xfrm>
            <a:off x="5525276" y="2259075"/>
            <a:ext cx="2257926" cy="1094952"/>
            <a:chOff x="4882377" y="1396373"/>
            <a:chExt cx="1925408" cy="1094952"/>
          </a:xfrm>
        </p:grpSpPr>
        <p:sp>
          <p:nvSpPr>
            <p:cNvPr id="625" name="Google Shape;625;p33"/>
            <p:cNvSpPr/>
            <p:nvPr/>
          </p:nvSpPr>
          <p:spPr>
            <a:xfrm>
              <a:off x="4882377" y="1550526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상품 검색시 이미지 검색기능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유사도 순서로 상품나열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882385" y="1396373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이미지 검색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627" name="Google Shape;6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775" y="1088464"/>
            <a:ext cx="1838481" cy="3683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33"/>
          <p:cNvCxnSpPr>
            <a:endCxn id="626" idx="2"/>
          </p:cNvCxnSpPr>
          <p:nvPr/>
        </p:nvCxnSpPr>
        <p:spPr>
          <a:xfrm rot="10800000" flipH="1">
            <a:off x="3466685" y="2419875"/>
            <a:ext cx="2058600" cy="509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4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구매자 기능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34" name="Google Shape;634;p34"/>
          <p:cNvGrpSpPr/>
          <p:nvPr/>
        </p:nvGrpSpPr>
        <p:grpSpPr>
          <a:xfrm>
            <a:off x="5525276" y="2259075"/>
            <a:ext cx="2257926" cy="1094952"/>
            <a:chOff x="4882377" y="1396373"/>
            <a:chExt cx="1925408" cy="1094952"/>
          </a:xfrm>
        </p:grpSpPr>
        <p:sp>
          <p:nvSpPr>
            <p:cNvPr id="635" name="Google Shape;635;p34"/>
            <p:cNvSpPr/>
            <p:nvPr/>
          </p:nvSpPr>
          <p:spPr>
            <a:xfrm>
              <a:off x="4882377" y="1550526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상품 검색시 이미지 검색기능</a:t>
              </a:r>
              <a:endParaRPr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유사도 순서로 상품나열</a:t>
              </a:r>
              <a:endParaRPr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4882385" y="1396373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이미지 검색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637" name="Google Shape;6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475" y="1069950"/>
            <a:ext cx="1828450" cy="366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34"/>
          <p:cNvCxnSpPr>
            <a:endCxn id="636" idx="2"/>
          </p:cNvCxnSpPr>
          <p:nvPr/>
        </p:nvCxnSpPr>
        <p:spPr>
          <a:xfrm rot="10800000" flipH="1">
            <a:off x="3339485" y="2419875"/>
            <a:ext cx="2185800" cy="558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5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26604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47" name="Google Shape;6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875" y="1155375"/>
            <a:ext cx="2061245" cy="36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100" y="1155375"/>
            <a:ext cx="2185800" cy="368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5"/>
          <p:cNvSpPr/>
          <p:nvPr/>
        </p:nvSpPr>
        <p:spPr>
          <a:xfrm>
            <a:off x="3628025" y="1645000"/>
            <a:ext cx="3708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650" name="Google Shape;650;p35"/>
          <p:cNvSpPr/>
          <p:nvPr/>
        </p:nvSpPr>
        <p:spPr>
          <a:xfrm>
            <a:off x="4009025" y="1645000"/>
            <a:ext cx="3708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651" name="Google Shape;651;p35"/>
          <p:cNvSpPr/>
          <p:nvPr/>
        </p:nvSpPr>
        <p:spPr>
          <a:xfrm>
            <a:off x="4439450" y="3637475"/>
            <a:ext cx="370800" cy="74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652" name="Google Shape;652;p35"/>
          <p:cNvSpPr/>
          <p:nvPr/>
        </p:nvSpPr>
        <p:spPr>
          <a:xfrm>
            <a:off x="4068525" y="2624745"/>
            <a:ext cx="370800" cy="42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pic>
        <p:nvPicPr>
          <p:cNvPr id="653" name="Google Shape;6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932" y="351867"/>
            <a:ext cx="1838475" cy="29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35"/>
          <p:cNvSpPr/>
          <p:nvPr/>
        </p:nvSpPr>
        <p:spPr>
          <a:xfrm>
            <a:off x="6605294" y="885246"/>
            <a:ext cx="1424700" cy="170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&lt;약속시간 추천&gt;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: 월 9시~10시</a:t>
            </a:r>
            <a:endParaRPr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: </a:t>
            </a:r>
            <a:r>
              <a:rPr lang="ko-KR" altLang="en-US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</a:t>
            </a:r>
            <a:r>
              <a:rPr lang="es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9시~10시</a:t>
            </a:r>
            <a:endParaRPr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 : 화 </a:t>
            </a:r>
            <a:r>
              <a:rPr lang="en-US" altLang="ko-KR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es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시~14시</a:t>
            </a:r>
            <a:endParaRPr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 : 수 </a:t>
            </a:r>
            <a:r>
              <a:rPr lang="en-US" altLang="ko-KR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  <a:r>
              <a:rPr lang="es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시~ </a:t>
            </a:r>
            <a:endParaRPr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Google Shape;634;p34">
            <a:extLst>
              <a:ext uri="{FF2B5EF4-FFF2-40B4-BE49-F238E27FC236}">
                <a16:creationId xmlns:a16="http://schemas.microsoft.com/office/drawing/2014/main" id="{9A673028-F99B-49E1-BB47-51B4082C4217}"/>
              </a:ext>
            </a:extLst>
          </p:cNvPr>
          <p:cNvGrpSpPr/>
          <p:nvPr/>
        </p:nvGrpSpPr>
        <p:grpSpPr>
          <a:xfrm>
            <a:off x="6136399" y="3476675"/>
            <a:ext cx="2257925" cy="1314958"/>
            <a:chOff x="5403502" y="2613973"/>
            <a:chExt cx="1925407" cy="1094953"/>
          </a:xfrm>
        </p:grpSpPr>
        <p:sp>
          <p:nvSpPr>
            <p:cNvPr id="15" name="Google Shape;635;p34">
              <a:extLst>
                <a:ext uri="{FF2B5EF4-FFF2-40B4-BE49-F238E27FC236}">
                  <a16:creationId xmlns:a16="http://schemas.microsoft.com/office/drawing/2014/main" id="{7E3F97D4-F0C3-4950-B4C0-6A065938FB07}"/>
                </a:ext>
              </a:extLst>
            </p:cNvPr>
            <p:cNvSpPr/>
            <p:nvPr/>
          </p:nvSpPr>
          <p:spPr>
            <a:xfrm>
              <a:off x="5403502" y="2768126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</a:pP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 algn="ctr">
                <a:lnSpc>
                  <a:spcPct val="115000"/>
                </a:lnSpc>
              </a:pPr>
              <a:r>
                <a:rPr lang="ko-KR" altLang="en-US" sz="1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에브라타임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시간표 기반</a:t>
              </a: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 algn="ctr">
                <a:lnSpc>
                  <a:spcPct val="115000"/>
                </a:lnSpc>
              </a:pP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공강 비교</a:t>
              </a:r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및</a:t>
              </a:r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거래 시간 추천 </a:t>
              </a:r>
            </a:p>
            <a:p>
              <a:pPr lvl="0" algn="ctr">
                <a:lnSpc>
                  <a:spcPct val="115000"/>
                </a:lnSpc>
              </a:pP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캘린더에 거래 일정 등록</a:t>
              </a:r>
            </a:p>
          </p:txBody>
        </p:sp>
        <p:sp>
          <p:nvSpPr>
            <p:cNvPr id="16" name="Google Shape;636;p34">
              <a:extLst>
                <a:ext uri="{FF2B5EF4-FFF2-40B4-BE49-F238E27FC236}">
                  <a16:creationId xmlns:a16="http://schemas.microsoft.com/office/drawing/2014/main" id="{CDFBD579-047C-4B8A-9550-CD8B8640448C}"/>
                </a:ext>
              </a:extLst>
            </p:cNvPr>
            <p:cNvSpPr/>
            <p:nvPr/>
          </p:nvSpPr>
          <p:spPr>
            <a:xfrm>
              <a:off x="5403509" y="2613973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거래시간 추천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6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60" name="Google Shape;660;p36"/>
          <p:cNvGrpSpPr/>
          <p:nvPr/>
        </p:nvGrpSpPr>
        <p:grpSpPr>
          <a:xfrm>
            <a:off x="3595437" y="3170500"/>
            <a:ext cx="2257926" cy="1094952"/>
            <a:chOff x="4882377" y="1396373"/>
            <a:chExt cx="1925408" cy="1094952"/>
          </a:xfrm>
        </p:grpSpPr>
        <p:sp>
          <p:nvSpPr>
            <p:cNvPr id="661" name="Google Shape;661;p36"/>
            <p:cNvSpPr/>
            <p:nvPr/>
          </p:nvSpPr>
          <p:spPr>
            <a:xfrm>
              <a:off x="4882377" y="1550526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거래자의 거래 기록 분석</a:t>
              </a:r>
              <a:endParaRPr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신뢰할 수 없는 거래자 경고</a:t>
              </a:r>
              <a:endParaRPr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4882385" y="1396373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거래자(판매/구매) 신뢰도 예측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63" name="Google Shape;663;p36"/>
          <p:cNvGrpSpPr/>
          <p:nvPr/>
        </p:nvGrpSpPr>
        <p:grpSpPr>
          <a:xfrm>
            <a:off x="3595437" y="1660263"/>
            <a:ext cx="2257926" cy="1094952"/>
            <a:chOff x="4882377" y="3444111"/>
            <a:chExt cx="1925408" cy="1094952"/>
          </a:xfrm>
        </p:grpSpPr>
        <p:sp>
          <p:nvSpPr>
            <p:cNvPr id="664" name="Google Shape;664;p36"/>
            <p:cNvSpPr/>
            <p:nvPr/>
          </p:nvSpPr>
          <p:spPr>
            <a:xfrm>
              <a:off x="4882377" y="3598263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거래 후 거래자에 대해 평가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노쇼 등 비양심 거래 기록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882385" y="3444111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거래자(판매/구매) 평가</a:t>
              </a:r>
              <a:endParaRPr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666" name="Google Shape;6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800" y="1115527"/>
            <a:ext cx="1841662" cy="3683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7" name="Google Shape;667;p36"/>
          <p:cNvCxnSpPr>
            <a:stCxn id="661" idx="3"/>
            <a:endCxn id="666" idx="1"/>
          </p:cNvCxnSpPr>
          <p:nvPr/>
        </p:nvCxnSpPr>
        <p:spPr>
          <a:xfrm rot="10800000" flipH="1">
            <a:off x="5853354" y="2957152"/>
            <a:ext cx="472500" cy="8379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8" name="Google Shape;6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350" y="1115527"/>
            <a:ext cx="1841662" cy="3683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Google Shape;669;p36"/>
          <p:cNvCxnSpPr>
            <a:stCxn id="664" idx="1"/>
            <a:endCxn id="668" idx="3"/>
          </p:cNvCxnSpPr>
          <p:nvPr/>
        </p:nvCxnSpPr>
        <p:spPr>
          <a:xfrm flipH="1">
            <a:off x="3317037" y="2284815"/>
            <a:ext cx="278400" cy="6723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634;p34">
            <a:extLst>
              <a:ext uri="{FF2B5EF4-FFF2-40B4-BE49-F238E27FC236}">
                <a16:creationId xmlns:a16="http://schemas.microsoft.com/office/drawing/2014/main" id="{775BD02C-A84E-4C1C-B5DF-54AF6CACE1BE}"/>
              </a:ext>
            </a:extLst>
          </p:cNvPr>
          <p:cNvGrpSpPr/>
          <p:nvPr/>
        </p:nvGrpSpPr>
        <p:grpSpPr>
          <a:xfrm>
            <a:off x="2126555" y="3637374"/>
            <a:ext cx="2257926" cy="1094953"/>
            <a:chOff x="1483291" y="1396373"/>
            <a:chExt cx="1925408" cy="1094953"/>
          </a:xfrm>
        </p:grpSpPr>
        <p:sp>
          <p:nvSpPr>
            <p:cNvPr id="11" name="Google Shape;635;p34">
              <a:extLst>
                <a:ext uri="{FF2B5EF4-FFF2-40B4-BE49-F238E27FC236}">
                  <a16:creationId xmlns:a16="http://schemas.microsoft.com/office/drawing/2014/main" id="{16978DFB-0284-4363-89E8-8016E417CD40}"/>
                </a:ext>
              </a:extLst>
            </p:cNvPr>
            <p:cNvSpPr/>
            <p:nvPr/>
          </p:nvSpPr>
          <p:spPr>
            <a:xfrm>
              <a:off x="1483291" y="1550526"/>
              <a:ext cx="1925400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</a:pPr>
              <a:endPara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 algn="ctr">
                <a:lnSpc>
                  <a:spcPct val="115000"/>
                </a:lnSpc>
              </a:pPr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ISBN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인식 기능 활용</a:t>
              </a:r>
            </a:p>
            <a:p>
              <a:pPr lvl="0" algn="ctr">
                <a:lnSpc>
                  <a:spcPct val="115000"/>
                </a:lnSpc>
              </a:pPr>
              <a:r>
                <a:rPr lang="ko-KR" altLang="en-US" sz="1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도서별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분류 가능</a:t>
              </a:r>
            </a:p>
          </p:txBody>
        </p:sp>
        <p:sp>
          <p:nvSpPr>
            <p:cNvPr id="13" name="Google Shape;636;p34">
              <a:extLst>
                <a:ext uri="{FF2B5EF4-FFF2-40B4-BE49-F238E27FC236}">
                  <a16:creationId xmlns:a16="http://schemas.microsoft.com/office/drawing/2014/main" id="{C5285EA5-9854-4A3B-9BF2-7A6136775756}"/>
                </a:ext>
              </a:extLst>
            </p:cNvPr>
            <p:cNvSpPr/>
            <p:nvPr/>
          </p:nvSpPr>
          <p:spPr>
            <a:xfrm>
              <a:off x="1483299" y="1396373"/>
              <a:ext cx="1925400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도서 </a:t>
              </a:r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ISBN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6552B6-27D9-4936-B5C2-DF820CBA6C2E}"/>
              </a:ext>
            </a:extLst>
          </p:cNvPr>
          <p:cNvGrpSpPr/>
          <p:nvPr/>
        </p:nvGrpSpPr>
        <p:grpSpPr>
          <a:xfrm>
            <a:off x="5455527" y="3637374"/>
            <a:ext cx="2257926" cy="1094953"/>
            <a:chOff x="5674342" y="3288247"/>
            <a:chExt cx="2257926" cy="1094953"/>
          </a:xfrm>
        </p:grpSpPr>
        <p:sp>
          <p:nvSpPr>
            <p:cNvPr id="20" name="Google Shape;635;p34">
              <a:extLst>
                <a:ext uri="{FF2B5EF4-FFF2-40B4-BE49-F238E27FC236}">
                  <a16:creationId xmlns:a16="http://schemas.microsoft.com/office/drawing/2014/main" id="{F4199ECE-C7D5-41E1-A1F1-D1A8D1803BAC}"/>
                </a:ext>
              </a:extLst>
            </p:cNvPr>
            <p:cNvSpPr/>
            <p:nvPr/>
          </p:nvSpPr>
          <p:spPr>
            <a:xfrm>
              <a:off x="5674342" y="3442400"/>
              <a:ext cx="2257917" cy="940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</a:pP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 algn="ctr">
                <a:lnSpc>
                  <a:spcPct val="115000"/>
                </a:lnSpc>
              </a:pP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카카오톡 지도 기능을 활용한 원룸 위치 정보 제공</a:t>
              </a:r>
            </a:p>
          </p:txBody>
        </p:sp>
        <p:sp>
          <p:nvSpPr>
            <p:cNvPr id="21" name="Google Shape;636;p34">
              <a:extLst>
                <a:ext uri="{FF2B5EF4-FFF2-40B4-BE49-F238E27FC236}">
                  <a16:creationId xmlns:a16="http://schemas.microsoft.com/office/drawing/2014/main" id="{369C8669-F365-4D2F-B5E0-53886046098F}"/>
                </a:ext>
              </a:extLst>
            </p:cNvPr>
            <p:cNvSpPr/>
            <p:nvPr/>
          </p:nvSpPr>
          <p:spPr>
            <a:xfrm>
              <a:off x="5674351" y="3288247"/>
              <a:ext cx="2257917" cy="32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원룸 위치 등록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8B5F11-D3CD-4DD2-B158-DDA89993A148}"/>
              </a:ext>
            </a:extLst>
          </p:cNvPr>
          <p:cNvGrpSpPr/>
          <p:nvPr/>
        </p:nvGrpSpPr>
        <p:grpSpPr>
          <a:xfrm>
            <a:off x="2023944" y="1615325"/>
            <a:ext cx="2360528" cy="1714500"/>
            <a:chOff x="2023944" y="1720569"/>
            <a:chExt cx="2360528" cy="1714500"/>
          </a:xfrm>
        </p:grpSpPr>
        <p:pic>
          <p:nvPicPr>
            <p:cNvPr id="25" name="Google Shape;681;p37">
              <a:extLst>
                <a:ext uri="{FF2B5EF4-FFF2-40B4-BE49-F238E27FC236}">
                  <a16:creationId xmlns:a16="http://schemas.microsoft.com/office/drawing/2014/main" id="{3CC0CEFF-558B-46EC-962A-B19C186F79D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828" t="21023" r="17899" b="15336"/>
            <a:stretch/>
          </p:blipFill>
          <p:spPr>
            <a:xfrm rot="5400000">
              <a:off x="2292140" y="1452373"/>
              <a:ext cx="656613" cy="1193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82;p37">
              <a:extLst>
                <a:ext uri="{FF2B5EF4-FFF2-40B4-BE49-F238E27FC236}">
                  <a16:creationId xmlns:a16="http://schemas.microsoft.com/office/drawing/2014/main" id="{823314CF-9492-4D44-ADE3-3C9E7632AB4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3189900" y="2240497"/>
              <a:ext cx="1365225" cy="10239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" name="Google Shape;684;p37">
              <a:extLst>
                <a:ext uri="{FF2B5EF4-FFF2-40B4-BE49-F238E27FC236}">
                  <a16:creationId xmlns:a16="http://schemas.microsoft.com/office/drawing/2014/main" id="{D579C1D1-DABE-4505-82A7-CAF758A0A32E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 rot="16200000" flipH="1">
              <a:off x="2802862" y="2194765"/>
              <a:ext cx="375275" cy="740107"/>
            </a:xfrm>
            <a:prstGeom prst="bentConnector2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pic>
        <p:nvPicPr>
          <p:cNvPr id="28" name="Google Shape;686;p37">
            <a:extLst>
              <a:ext uri="{FF2B5EF4-FFF2-40B4-BE49-F238E27FC236}">
                <a16:creationId xmlns:a16="http://schemas.microsoft.com/office/drawing/2014/main" id="{20DC9AC4-6ABE-4BCE-811E-CB97A2C1C6D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773" y="1486950"/>
            <a:ext cx="2031423" cy="194811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59;p36">
            <a:extLst>
              <a:ext uri="{FF2B5EF4-FFF2-40B4-BE49-F238E27FC236}">
                <a16:creationId xmlns:a16="http://schemas.microsoft.com/office/drawing/2014/main" id="{8338C3F0-4434-4BA4-9B73-71B38E7C801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0"/>
          <p:cNvSpPr txBox="1">
            <a:spLocks noGrp="1"/>
          </p:cNvSpPr>
          <p:nvPr>
            <p:ph type="ctrTitle" idx="3"/>
          </p:nvPr>
        </p:nvSpPr>
        <p:spPr>
          <a:xfrm>
            <a:off x="590550" y="410775"/>
            <a:ext cx="12546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Fjalla One" panose="020B0600000101010101" charset="0"/>
              </a:rPr>
              <a:t>TABLE</a:t>
            </a:r>
            <a:r>
              <a:rPr lang="es" dirty="0"/>
              <a:t> OF CONTENTS</a:t>
            </a:r>
            <a:endParaRPr dirty="0"/>
          </a:p>
        </p:txBody>
      </p:sp>
      <p:sp>
        <p:nvSpPr>
          <p:cNvPr id="479" name="Google Shape;479;p20"/>
          <p:cNvSpPr txBox="1">
            <a:spLocks noGrp="1"/>
          </p:cNvSpPr>
          <p:nvPr>
            <p:ph type="title"/>
          </p:nvPr>
        </p:nvSpPr>
        <p:spPr>
          <a:xfrm>
            <a:off x="541699" y="1367600"/>
            <a:ext cx="446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480" name="Google Shape;480;p20"/>
          <p:cNvSpPr txBox="1">
            <a:spLocks noGrp="1"/>
          </p:cNvSpPr>
          <p:nvPr>
            <p:ph type="ctrTitle" idx="2"/>
          </p:nvPr>
        </p:nvSpPr>
        <p:spPr>
          <a:xfrm>
            <a:off x="1650049" y="14001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Background</a:t>
            </a:r>
            <a:endParaRPr dirty="0"/>
          </a:p>
        </p:txBody>
      </p:sp>
      <p:sp>
        <p:nvSpPr>
          <p:cNvPr id="481" name="Google Shape;481;p20"/>
          <p:cNvSpPr txBox="1">
            <a:spLocks noGrp="1"/>
          </p:cNvSpPr>
          <p:nvPr>
            <p:ph type="subTitle" idx="1"/>
          </p:nvPr>
        </p:nvSpPr>
        <p:spPr>
          <a:xfrm>
            <a:off x="1650049" y="17397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</a:t>
            </a:r>
            <a:endParaRPr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케이스 스터디</a:t>
            </a:r>
            <a:endParaRPr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2" name="Google Shape;482;p20"/>
          <p:cNvSpPr txBox="1">
            <a:spLocks noGrp="1"/>
          </p:cNvSpPr>
          <p:nvPr>
            <p:ph type="title" idx="4"/>
          </p:nvPr>
        </p:nvSpPr>
        <p:spPr>
          <a:xfrm>
            <a:off x="541699" y="3386900"/>
            <a:ext cx="446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483" name="Google Shape;483;p20"/>
          <p:cNvSpPr txBox="1">
            <a:spLocks noGrp="1"/>
          </p:cNvSpPr>
          <p:nvPr>
            <p:ph type="ctrTitle" idx="5"/>
          </p:nvPr>
        </p:nvSpPr>
        <p:spPr>
          <a:xfrm>
            <a:off x="1650049" y="34194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Overview</a:t>
            </a:r>
            <a:endParaRPr/>
          </a:p>
        </p:txBody>
      </p:sp>
      <p:sp>
        <p:nvSpPr>
          <p:cNvPr id="484" name="Google Shape;484;p20"/>
          <p:cNvSpPr txBox="1">
            <a:spLocks noGrp="1"/>
          </p:cNvSpPr>
          <p:nvPr>
            <p:ph type="subTitle" idx="6"/>
          </p:nvPr>
        </p:nvSpPr>
        <p:spPr>
          <a:xfrm>
            <a:off x="1650049" y="37590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시장성</a:t>
            </a:r>
            <a:endParaRPr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목표</a:t>
            </a:r>
            <a:endParaRPr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5" name="Google Shape;485;p20"/>
          <p:cNvSpPr txBox="1">
            <a:spLocks noGrp="1"/>
          </p:cNvSpPr>
          <p:nvPr>
            <p:ph type="title" idx="7"/>
          </p:nvPr>
        </p:nvSpPr>
        <p:spPr>
          <a:xfrm>
            <a:off x="4635299" y="1367600"/>
            <a:ext cx="446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486" name="Google Shape;486;p20"/>
          <p:cNvSpPr txBox="1">
            <a:spLocks noGrp="1"/>
          </p:cNvSpPr>
          <p:nvPr>
            <p:ph type="ctrTitle" idx="8"/>
          </p:nvPr>
        </p:nvSpPr>
        <p:spPr>
          <a:xfrm>
            <a:off x="5743649" y="14001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Concepts &amp; Functions</a:t>
            </a:r>
            <a:endParaRPr dirty="0"/>
          </a:p>
        </p:txBody>
      </p:sp>
      <p:sp>
        <p:nvSpPr>
          <p:cNvPr id="487" name="Google Shape;487;p20"/>
          <p:cNvSpPr txBox="1">
            <a:spLocks noGrp="1"/>
          </p:cNvSpPr>
          <p:nvPr>
            <p:ph type="subTitle" idx="9"/>
          </p:nvPr>
        </p:nvSpPr>
        <p:spPr>
          <a:xfrm>
            <a:off x="5743649" y="17397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</a:t>
            </a:r>
            <a:endParaRPr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판매자/구매자 기능</a:t>
            </a:r>
            <a:endParaRPr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8" name="Google Shape;488;p20"/>
          <p:cNvSpPr txBox="1">
            <a:spLocks noGrp="1"/>
          </p:cNvSpPr>
          <p:nvPr>
            <p:ph type="title" idx="13"/>
          </p:nvPr>
        </p:nvSpPr>
        <p:spPr>
          <a:xfrm>
            <a:off x="4635299" y="3386900"/>
            <a:ext cx="446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489" name="Google Shape;489;p20"/>
          <p:cNvSpPr txBox="1">
            <a:spLocks noGrp="1"/>
          </p:cNvSpPr>
          <p:nvPr>
            <p:ph type="ctrTitle" idx="14"/>
          </p:nvPr>
        </p:nvSpPr>
        <p:spPr>
          <a:xfrm>
            <a:off x="5743649" y="34194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Development</a:t>
            </a:r>
            <a:endParaRPr/>
          </a:p>
        </p:txBody>
      </p:sp>
      <p:sp>
        <p:nvSpPr>
          <p:cNvPr id="490" name="Google Shape;490;p20"/>
          <p:cNvSpPr txBox="1">
            <a:spLocks noGrp="1"/>
          </p:cNvSpPr>
          <p:nvPr>
            <p:ph type="subTitle" idx="15"/>
          </p:nvPr>
        </p:nvSpPr>
        <p:spPr>
          <a:xfrm>
            <a:off x="5743649" y="37590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구조</a:t>
            </a:r>
            <a:endParaRPr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흐름</a:t>
            </a:r>
            <a:endParaRPr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8"/>
          <p:cNvSpPr txBox="1">
            <a:spLocks noGrp="1"/>
          </p:cNvSpPr>
          <p:nvPr>
            <p:ph type="ctrTitle" idx="4294967295"/>
          </p:nvPr>
        </p:nvSpPr>
        <p:spPr>
          <a:xfrm>
            <a:off x="3306475" y="2320650"/>
            <a:ext cx="38370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Development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9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시스템 구조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692" name="Google Shape;692;p39"/>
          <p:cNvSpPr txBox="1"/>
          <p:nvPr/>
        </p:nvSpPr>
        <p:spPr>
          <a:xfrm>
            <a:off x="2681700" y="852700"/>
            <a:ext cx="37806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Fjalla One"/>
                <a:ea typeface="Fjalla One"/>
                <a:cs typeface="Fjalla One"/>
                <a:sym typeface="Fjalla One"/>
              </a:rPr>
              <a:t>Serverless Service Model</a:t>
            </a:r>
            <a:endParaRPr sz="1800"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693" name="Google Shape;693;p39"/>
          <p:cNvGrpSpPr/>
          <p:nvPr/>
        </p:nvGrpSpPr>
        <p:grpSpPr>
          <a:xfrm>
            <a:off x="1918200" y="1449025"/>
            <a:ext cx="5612500" cy="2059900"/>
            <a:chOff x="1918200" y="1449025"/>
            <a:chExt cx="5612500" cy="2059900"/>
          </a:xfrm>
        </p:grpSpPr>
        <p:sp>
          <p:nvSpPr>
            <p:cNvPr id="694" name="Google Shape;694;p39"/>
            <p:cNvSpPr/>
            <p:nvPr/>
          </p:nvSpPr>
          <p:spPr>
            <a:xfrm>
              <a:off x="1918200" y="1449025"/>
              <a:ext cx="5612400" cy="379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System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1918200" y="1910625"/>
              <a:ext cx="2359500" cy="379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Frontend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4371300" y="1910625"/>
              <a:ext cx="3159300" cy="379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Backend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1918225" y="2372225"/>
              <a:ext cx="1150200" cy="1136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Chat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Recognizer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4371300" y="2372225"/>
              <a:ext cx="1919400" cy="379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API Service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3127500" y="2372225"/>
              <a:ext cx="1150200" cy="1136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Scenario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Handler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6371800" y="2372225"/>
              <a:ext cx="1158900" cy="1136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Database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4369650" y="2833825"/>
              <a:ext cx="895500" cy="675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API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Gateway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5357100" y="2833825"/>
              <a:ext cx="933600" cy="675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API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Handler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</p:grpSp>
      <p:pic>
        <p:nvPicPr>
          <p:cNvPr id="703" name="Google Shape;7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700" y="3893163"/>
            <a:ext cx="197856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450" y="4099938"/>
            <a:ext cx="1980000" cy="4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9"/>
          <p:cNvSpPr/>
          <p:nvPr/>
        </p:nvSpPr>
        <p:spPr>
          <a:xfrm rot="-5400000">
            <a:off x="3004325" y="2565700"/>
            <a:ext cx="207000" cy="2270700"/>
          </a:xfrm>
          <a:prstGeom prst="leftBrace">
            <a:avLst>
              <a:gd name="adj1" fmla="val 52692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9"/>
          <p:cNvSpPr/>
          <p:nvPr/>
        </p:nvSpPr>
        <p:spPr>
          <a:xfrm rot="-5400000">
            <a:off x="5847475" y="2157700"/>
            <a:ext cx="207000" cy="3086700"/>
          </a:xfrm>
          <a:prstGeom prst="leftBrace">
            <a:avLst>
              <a:gd name="adj1" fmla="val 49999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시스템 구조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712" name="Google Shape;712;p40"/>
          <p:cNvSpPr txBox="1"/>
          <p:nvPr/>
        </p:nvSpPr>
        <p:spPr>
          <a:xfrm>
            <a:off x="2681700" y="852700"/>
            <a:ext cx="37806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Fjalla One"/>
                <a:ea typeface="Fjalla One"/>
                <a:cs typeface="Fjalla One"/>
                <a:sym typeface="Fjalla One"/>
              </a:rPr>
              <a:t>Serverless Service Model</a:t>
            </a:r>
            <a:endParaRPr sz="1800"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713" name="Google Shape;713;p40"/>
          <p:cNvGrpSpPr/>
          <p:nvPr/>
        </p:nvGrpSpPr>
        <p:grpSpPr>
          <a:xfrm>
            <a:off x="1918200" y="1449025"/>
            <a:ext cx="5612500" cy="2059900"/>
            <a:chOff x="1918200" y="1449025"/>
            <a:chExt cx="5612500" cy="2059900"/>
          </a:xfrm>
        </p:grpSpPr>
        <p:sp>
          <p:nvSpPr>
            <p:cNvPr id="714" name="Google Shape;714;p40"/>
            <p:cNvSpPr/>
            <p:nvPr/>
          </p:nvSpPr>
          <p:spPr>
            <a:xfrm>
              <a:off x="1918200" y="1449025"/>
              <a:ext cx="5612400" cy="379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System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918200" y="1910625"/>
              <a:ext cx="2359500" cy="379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Frontend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4371300" y="1910625"/>
              <a:ext cx="3159300" cy="379800"/>
            </a:xfrm>
            <a:prstGeom prst="rect">
              <a:avLst/>
            </a:prstGeom>
            <a:solidFill>
              <a:srgbClr val="97834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Backend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1918225" y="2372225"/>
              <a:ext cx="1150200" cy="1136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Chat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Recognizer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4371300" y="2372225"/>
              <a:ext cx="1919400" cy="379800"/>
            </a:xfrm>
            <a:prstGeom prst="rect">
              <a:avLst/>
            </a:prstGeom>
            <a:solidFill>
              <a:srgbClr val="97834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API Service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127500" y="2372225"/>
              <a:ext cx="1150200" cy="1136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Scenario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Handler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6371800" y="2372225"/>
              <a:ext cx="1158900" cy="1136700"/>
            </a:xfrm>
            <a:prstGeom prst="rect">
              <a:avLst/>
            </a:prstGeom>
            <a:solidFill>
              <a:srgbClr val="97834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Database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4369650" y="2833825"/>
              <a:ext cx="895500" cy="675000"/>
            </a:xfrm>
            <a:prstGeom prst="rect">
              <a:avLst/>
            </a:prstGeom>
            <a:solidFill>
              <a:srgbClr val="97834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API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Gateway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5357100" y="2833825"/>
              <a:ext cx="933600" cy="675000"/>
            </a:xfrm>
            <a:prstGeom prst="rect">
              <a:avLst/>
            </a:prstGeom>
            <a:solidFill>
              <a:srgbClr val="97834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API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Handler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</p:grpSp>
      <p:sp>
        <p:nvSpPr>
          <p:cNvPr id="723" name="Google Shape;723;p40"/>
          <p:cNvSpPr/>
          <p:nvPr/>
        </p:nvSpPr>
        <p:spPr>
          <a:xfrm rot="-5400000">
            <a:off x="3004325" y="2565700"/>
            <a:ext cx="207000" cy="2270700"/>
          </a:xfrm>
          <a:prstGeom prst="leftBrace">
            <a:avLst>
              <a:gd name="adj1" fmla="val 52692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" name="Google Shape;724;p40"/>
          <p:cNvPicPr preferRelativeResize="0"/>
          <p:nvPr/>
        </p:nvPicPr>
        <p:blipFill rotWithShape="1">
          <a:blip r:embed="rId3">
            <a:alphaModFix/>
          </a:blip>
          <a:srcRect l="20818" t="25161" r="20818" b="23872"/>
          <a:stretch/>
        </p:blipFill>
        <p:spPr>
          <a:xfrm>
            <a:off x="1960263" y="3893175"/>
            <a:ext cx="2295124" cy="104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1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시스템 구조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730" name="Google Shape;730;p41"/>
          <p:cNvSpPr txBox="1"/>
          <p:nvPr/>
        </p:nvSpPr>
        <p:spPr>
          <a:xfrm>
            <a:off x="2681700" y="852700"/>
            <a:ext cx="37806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Fjalla One"/>
                <a:ea typeface="Fjalla One"/>
                <a:cs typeface="Fjalla One"/>
                <a:sym typeface="Fjalla One"/>
              </a:rPr>
              <a:t>Serverless Service Model</a:t>
            </a:r>
            <a:endParaRPr sz="1800"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731" name="Google Shape;731;p41"/>
          <p:cNvGrpSpPr/>
          <p:nvPr/>
        </p:nvGrpSpPr>
        <p:grpSpPr>
          <a:xfrm>
            <a:off x="1918200" y="1449025"/>
            <a:ext cx="5612500" cy="2059900"/>
            <a:chOff x="1918200" y="1449025"/>
            <a:chExt cx="5612500" cy="2059900"/>
          </a:xfrm>
        </p:grpSpPr>
        <p:sp>
          <p:nvSpPr>
            <p:cNvPr id="732" name="Google Shape;732;p41"/>
            <p:cNvSpPr/>
            <p:nvPr/>
          </p:nvSpPr>
          <p:spPr>
            <a:xfrm>
              <a:off x="1918200" y="1449025"/>
              <a:ext cx="5612400" cy="379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System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1918200" y="1910625"/>
              <a:ext cx="2359500" cy="379800"/>
            </a:xfrm>
            <a:prstGeom prst="rect">
              <a:avLst/>
            </a:prstGeom>
            <a:solidFill>
              <a:srgbClr val="97834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Frontend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4371300" y="1910625"/>
              <a:ext cx="3159300" cy="379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Backend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1918225" y="2372225"/>
              <a:ext cx="1150200" cy="1136700"/>
            </a:xfrm>
            <a:prstGeom prst="rect">
              <a:avLst/>
            </a:prstGeom>
            <a:solidFill>
              <a:srgbClr val="97834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Chat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Recognizer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4371300" y="2372225"/>
              <a:ext cx="1919400" cy="379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API Service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3127500" y="2372225"/>
              <a:ext cx="1150200" cy="1136700"/>
            </a:xfrm>
            <a:prstGeom prst="rect">
              <a:avLst/>
            </a:prstGeom>
            <a:solidFill>
              <a:srgbClr val="97834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Scenario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999999"/>
                  </a:solidFill>
                  <a:latin typeface="Fjalla One"/>
                  <a:ea typeface="Fjalla One"/>
                  <a:cs typeface="Fjalla One"/>
                  <a:sym typeface="Fjalla One"/>
                </a:rPr>
                <a:t>Handler</a:t>
              </a:r>
              <a:endParaRPr>
                <a:solidFill>
                  <a:srgbClr val="999999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6371800" y="2372225"/>
              <a:ext cx="1158900" cy="1136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Database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4369650" y="2833825"/>
              <a:ext cx="895500" cy="675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API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Gateway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5357100" y="2833825"/>
              <a:ext cx="933600" cy="675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API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Handler</a:t>
              </a:r>
              <a:endParaRPr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</p:grpSp>
      <p:sp>
        <p:nvSpPr>
          <p:cNvPr id="741" name="Google Shape;741;p41"/>
          <p:cNvSpPr/>
          <p:nvPr/>
        </p:nvSpPr>
        <p:spPr>
          <a:xfrm rot="-5400000">
            <a:off x="5847475" y="2157700"/>
            <a:ext cx="207000" cy="3086700"/>
          </a:xfrm>
          <a:prstGeom prst="leftBrace">
            <a:avLst>
              <a:gd name="adj1" fmla="val 49999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41"/>
          <p:cNvGrpSpPr/>
          <p:nvPr/>
        </p:nvGrpSpPr>
        <p:grpSpPr>
          <a:xfrm>
            <a:off x="3974850" y="3856650"/>
            <a:ext cx="3850512" cy="1185900"/>
            <a:chOff x="3965025" y="3893175"/>
            <a:chExt cx="3850512" cy="1185900"/>
          </a:xfrm>
        </p:grpSpPr>
        <p:grpSp>
          <p:nvGrpSpPr>
            <p:cNvPr id="743" name="Google Shape;743;p41"/>
            <p:cNvGrpSpPr/>
            <p:nvPr/>
          </p:nvGrpSpPr>
          <p:grpSpPr>
            <a:xfrm>
              <a:off x="3965025" y="3893175"/>
              <a:ext cx="1085100" cy="1185900"/>
              <a:chOff x="3965025" y="3893175"/>
              <a:chExt cx="1085100" cy="1185900"/>
            </a:xfrm>
          </p:grpSpPr>
          <p:sp>
            <p:nvSpPr>
              <p:cNvPr id="744" name="Google Shape;744;p41"/>
              <p:cNvSpPr txBox="1"/>
              <p:nvPr/>
            </p:nvSpPr>
            <p:spPr>
              <a:xfrm>
                <a:off x="3965025" y="4602675"/>
                <a:ext cx="1085100" cy="4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Amazon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API Gateway</a:t>
                </a:r>
                <a:endParaRPr sz="1200"/>
              </a:p>
            </p:txBody>
          </p:sp>
          <p:pic>
            <p:nvPicPr>
              <p:cNvPr id="745" name="Google Shape;745;p4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147572" y="3893175"/>
                <a:ext cx="719998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6" name="Google Shape;746;p41"/>
            <p:cNvGrpSpPr/>
            <p:nvPr/>
          </p:nvGrpSpPr>
          <p:grpSpPr>
            <a:xfrm>
              <a:off x="5018629" y="3893175"/>
              <a:ext cx="902400" cy="1185900"/>
              <a:chOff x="5018629" y="3893175"/>
              <a:chExt cx="902400" cy="1185900"/>
            </a:xfrm>
          </p:grpSpPr>
          <p:sp>
            <p:nvSpPr>
              <p:cNvPr id="747" name="Google Shape;747;p41"/>
              <p:cNvSpPr txBox="1"/>
              <p:nvPr/>
            </p:nvSpPr>
            <p:spPr>
              <a:xfrm>
                <a:off x="5018629" y="4602675"/>
                <a:ext cx="902400" cy="4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Amazon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Lambda</a:t>
                </a:r>
                <a:endParaRPr sz="1200"/>
              </a:p>
            </p:txBody>
          </p:sp>
          <p:pic>
            <p:nvPicPr>
              <p:cNvPr id="748" name="Google Shape;748;p4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09830" y="3893175"/>
                <a:ext cx="719998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9" name="Google Shape;749;p41"/>
            <p:cNvGrpSpPr/>
            <p:nvPr/>
          </p:nvGrpSpPr>
          <p:grpSpPr>
            <a:xfrm>
              <a:off x="5938133" y="3893175"/>
              <a:ext cx="987900" cy="1185900"/>
              <a:chOff x="5938133" y="3893175"/>
              <a:chExt cx="987900" cy="1185900"/>
            </a:xfrm>
          </p:grpSpPr>
          <p:sp>
            <p:nvSpPr>
              <p:cNvPr id="750" name="Google Shape;750;p41"/>
              <p:cNvSpPr txBox="1"/>
              <p:nvPr/>
            </p:nvSpPr>
            <p:spPr>
              <a:xfrm>
                <a:off x="5938133" y="4602675"/>
                <a:ext cx="987900" cy="4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Amazon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DynamoDB</a:t>
                </a:r>
                <a:endParaRPr sz="1200"/>
              </a:p>
            </p:txBody>
          </p:sp>
          <p:pic>
            <p:nvPicPr>
              <p:cNvPr id="751" name="Google Shape;751;p4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072082" y="3893175"/>
                <a:ext cx="720002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2" name="Google Shape;752;p41"/>
            <p:cNvGrpSpPr/>
            <p:nvPr/>
          </p:nvGrpSpPr>
          <p:grpSpPr>
            <a:xfrm>
              <a:off x="6973137" y="3893175"/>
              <a:ext cx="842400" cy="1185900"/>
              <a:chOff x="6973137" y="3893175"/>
              <a:chExt cx="842400" cy="1185900"/>
            </a:xfrm>
          </p:grpSpPr>
          <p:pic>
            <p:nvPicPr>
              <p:cNvPr id="753" name="Google Shape;753;p4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034323" y="3893175"/>
                <a:ext cx="720002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4" name="Google Shape;754;p41"/>
              <p:cNvSpPr txBox="1"/>
              <p:nvPr/>
            </p:nvSpPr>
            <p:spPr>
              <a:xfrm>
                <a:off x="6973137" y="4602675"/>
                <a:ext cx="842400" cy="4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Amazon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RDS</a:t>
                </a:r>
                <a:endParaRPr sz="1200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2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서비스 흐름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grpSp>
        <p:nvGrpSpPr>
          <p:cNvPr id="760" name="Google Shape;760;p42"/>
          <p:cNvGrpSpPr/>
          <p:nvPr/>
        </p:nvGrpSpPr>
        <p:grpSpPr>
          <a:xfrm>
            <a:off x="6933750" y="2313738"/>
            <a:ext cx="1085100" cy="1185900"/>
            <a:chOff x="3965025" y="3893175"/>
            <a:chExt cx="1085100" cy="1185900"/>
          </a:xfrm>
        </p:grpSpPr>
        <p:sp>
          <p:nvSpPr>
            <p:cNvPr id="761" name="Google Shape;761;p42"/>
            <p:cNvSpPr txBox="1"/>
            <p:nvPr/>
          </p:nvSpPr>
          <p:spPr>
            <a:xfrm>
              <a:off x="3965025" y="4602675"/>
              <a:ext cx="1085100" cy="4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/>
                <a:t>Amazon</a:t>
              </a:r>
              <a:endParaRPr sz="11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/>
                <a:t>API Gateway</a:t>
              </a:r>
              <a:endParaRPr sz="1100"/>
            </a:p>
          </p:txBody>
        </p:sp>
        <p:pic>
          <p:nvPicPr>
            <p:cNvPr id="762" name="Google Shape;76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47572" y="3893175"/>
              <a:ext cx="719998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3" name="Google Shape;7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225" y="24672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2"/>
          <p:cNvPicPr preferRelativeResize="0"/>
          <p:nvPr/>
        </p:nvPicPr>
        <p:blipFill rotWithShape="1">
          <a:blip r:embed="rId5">
            <a:alphaModFix/>
          </a:blip>
          <a:srcRect l="14425" t="33889" r="14927" b="33335"/>
          <a:stretch/>
        </p:blipFill>
        <p:spPr>
          <a:xfrm>
            <a:off x="3347900" y="2467250"/>
            <a:ext cx="2192895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2"/>
          <p:cNvSpPr/>
          <p:nvPr/>
        </p:nvSpPr>
        <p:spPr>
          <a:xfrm rot="5400000">
            <a:off x="3367125" y="-214475"/>
            <a:ext cx="207000" cy="4449000"/>
          </a:xfrm>
          <a:prstGeom prst="leftBrace">
            <a:avLst>
              <a:gd name="adj1" fmla="val 49999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6" name="Google Shape;766;p42"/>
          <p:cNvCxnSpPr/>
          <p:nvPr/>
        </p:nvCxnSpPr>
        <p:spPr>
          <a:xfrm>
            <a:off x="2086611" y="2716450"/>
            <a:ext cx="119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7" name="Google Shape;767;p42"/>
          <p:cNvSpPr txBox="1"/>
          <p:nvPr/>
        </p:nvSpPr>
        <p:spPr>
          <a:xfrm>
            <a:off x="2199326" y="2367150"/>
            <a:ext cx="9384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채팅 전송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768" name="Google Shape;768;p42"/>
          <p:cNvSpPr txBox="1"/>
          <p:nvPr/>
        </p:nvSpPr>
        <p:spPr>
          <a:xfrm>
            <a:off x="3251850" y="3204249"/>
            <a:ext cx="2385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자연어 처리 / 시나리오 관리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cxnSp>
        <p:nvCxnSpPr>
          <p:cNvPr id="769" name="Google Shape;769;p42"/>
          <p:cNvCxnSpPr/>
          <p:nvPr/>
        </p:nvCxnSpPr>
        <p:spPr>
          <a:xfrm rot="10800000">
            <a:off x="2026889" y="2938050"/>
            <a:ext cx="119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0" name="Google Shape;770;p42"/>
          <p:cNvSpPr txBox="1"/>
          <p:nvPr/>
        </p:nvSpPr>
        <p:spPr>
          <a:xfrm>
            <a:off x="2199326" y="2938050"/>
            <a:ext cx="9384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응답 전송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771" name="Google Shape;771;p42"/>
          <p:cNvSpPr txBox="1"/>
          <p:nvPr/>
        </p:nvSpPr>
        <p:spPr>
          <a:xfrm>
            <a:off x="1042375" y="3187250"/>
            <a:ext cx="1127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사용자 입력</a:t>
            </a:r>
            <a:endParaRPr sz="120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772" name="Google Shape;772;p42"/>
          <p:cNvSpPr txBox="1"/>
          <p:nvPr/>
        </p:nvSpPr>
        <p:spPr>
          <a:xfrm>
            <a:off x="2482675" y="1450075"/>
            <a:ext cx="20928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Fjalla One"/>
                <a:ea typeface="Fjalla One"/>
                <a:cs typeface="Fjalla One"/>
                <a:sym typeface="Fjalla One"/>
              </a:rPr>
              <a:t>Frontend</a:t>
            </a:r>
            <a:endParaRPr sz="1600"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773" name="Google Shape;773;p42"/>
          <p:cNvCxnSpPr/>
          <p:nvPr/>
        </p:nvCxnSpPr>
        <p:spPr>
          <a:xfrm>
            <a:off x="5716788" y="2716450"/>
            <a:ext cx="116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4" name="Google Shape;774;p42"/>
          <p:cNvSpPr txBox="1"/>
          <p:nvPr/>
        </p:nvSpPr>
        <p:spPr>
          <a:xfrm>
            <a:off x="5878096" y="2376130"/>
            <a:ext cx="900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API 호출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cxnSp>
        <p:nvCxnSpPr>
          <p:cNvPr id="775" name="Google Shape;775;p42"/>
          <p:cNvCxnSpPr/>
          <p:nvPr/>
        </p:nvCxnSpPr>
        <p:spPr>
          <a:xfrm rot="10800000">
            <a:off x="5658238" y="2938050"/>
            <a:ext cx="116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6" name="Google Shape;776;p42"/>
          <p:cNvSpPr txBox="1"/>
          <p:nvPr/>
        </p:nvSpPr>
        <p:spPr>
          <a:xfrm>
            <a:off x="5878096" y="2931563"/>
            <a:ext cx="900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API 응답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777" name="Google Shape;777;p42"/>
          <p:cNvSpPr txBox="1"/>
          <p:nvPr/>
        </p:nvSpPr>
        <p:spPr>
          <a:xfrm>
            <a:off x="6466500" y="3425951"/>
            <a:ext cx="20196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API Endpoint 관리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778" name="Google Shape;778;p42"/>
          <p:cNvSpPr/>
          <p:nvPr/>
        </p:nvSpPr>
        <p:spPr>
          <a:xfrm rot="5400000">
            <a:off x="7582625" y="1379275"/>
            <a:ext cx="207000" cy="1261500"/>
          </a:xfrm>
          <a:prstGeom prst="leftBrace">
            <a:avLst>
              <a:gd name="adj1" fmla="val 49999"/>
              <a:gd name="adj2" fmla="val 8261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2"/>
          <p:cNvSpPr txBox="1"/>
          <p:nvPr/>
        </p:nvSpPr>
        <p:spPr>
          <a:xfrm>
            <a:off x="6675050" y="1450075"/>
            <a:ext cx="1515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Fjalla One"/>
                <a:ea typeface="Fjalla One"/>
                <a:cs typeface="Fjalla One"/>
                <a:sym typeface="Fjalla One"/>
              </a:rPr>
              <a:t>Backend</a:t>
            </a:r>
            <a:endParaRPr sz="160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780" name="Google Shape;780;p42"/>
          <p:cNvSpPr/>
          <p:nvPr/>
        </p:nvSpPr>
        <p:spPr>
          <a:xfrm>
            <a:off x="8225550" y="1986625"/>
            <a:ext cx="102900" cy="12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3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서비스 흐름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cxnSp>
        <p:nvCxnSpPr>
          <p:cNvPr id="786" name="Google Shape;786;p43"/>
          <p:cNvCxnSpPr/>
          <p:nvPr/>
        </p:nvCxnSpPr>
        <p:spPr>
          <a:xfrm>
            <a:off x="3728213" y="2716450"/>
            <a:ext cx="116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7" name="Google Shape;787;p43"/>
          <p:cNvSpPr txBox="1"/>
          <p:nvPr/>
        </p:nvSpPr>
        <p:spPr>
          <a:xfrm>
            <a:off x="3591182" y="2307250"/>
            <a:ext cx="1335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API 처리 요청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cxnSp>
        <p:nvCxnSpPr>
          <p:cNvPr id="788" name="Google Shape;788;p43"/>
          <p:cNvCxnSpPr/>
          <p:nvPr/>
        </p:nvCxnSpPr>
        <p:spPr>
          <a:xfrm rot="10800000">
            <a:off x="3669663" y="2938050"/>
            <a:ext cx="116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9" name="Google Shape;789;p43"/>
          <p:cNvSpPr txBox="1"/>
          <p:nvPr/>
        </p:nvSpPr>
        <p:spPr>
          <a:xfrm>
            <a:off x="3813817" y="2938050"/>
            <a:ext cx="900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API 응답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790" name="Google Shape;790;p43"/>
          <p:cNvSpPr txBox="1"/>
          <p:nvPr/>
        </p:nvSpPr>
        <p:spPr>
          <a:xfrm>
            <a:off x="4597050" y="871600"/>
            <a:ext cx="1515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Fjalla One"/>
                <a:ea typeface="Fjalla One"/>
                <a:cs typeface="Fjalla One"/>
                <a:sym typeface="Fjalla One"/>
              </a:rPr>
              <a:t>Backend</a:t>
            </a:r>
            <a:endParaRPr sz="1600"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791" name="Google Shape;791;p43"/>
          <p:cNvGrpSpPr/>
          <p:nvPr/>
        </p:nvGrpSpPr>
        <p:grpSpPr>
          <a:xfrm>
            <a:off x="5020679" y="2313738"/>
            <a:ext cx="902400" cy="1185900"/>
            <a:chOff x="5018629" y="3893175"/>
            <a:chExt cx="902400" cy="1185900"/>
          </a:xfrm>
        </p:grpSpPr>
        <p:sp>
          <p:nvSpPr>
            <p:cNvPr id="792" name="Google Shape;792;p43"/>
            <p:cNvSpPr txBox="1"/>
            <p:nvPr/>
          </p:nvSpPr>
          <p:spPr>
            <a:xfrm>
              <a:off x="5018629" y="4602675"/>
              <a:ext cx="902400" cy="4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/>
                <a:t>Amazon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/>
                <a:t>Lambda</a:t>
              </a:r>
              <a:endParaRPr sz="1200"/>
            </a:p>
          </p:txBody>
        </p:sp>
        <p:pic>
          <p:nvPicPr>
            <p:cNvPr id="793" name="Google Shape;793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09830" y="3893175"/>
              <a:ext cx="719998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4" name="Google Shape;794;p43"/>
          <p:cNvGrpSpPr/>
          <p:nvPr/>
        </p:nvGrpSpPr>
        <p:grpSpPr>
          <a:xfrm>
            <a:off x="7345133" y="1662325"/>
            <a:ext cx="987900" cy="2488725"/>
            <a:chOff x="7415133" y="1805025"/>
            <a:chExt cx="987900" cy="2488725"/>
          </a:xfrm>
        </p:grpSpPr>
        <p:grpSp>
          <p:nvGrpSpPr>
            <p:cNvPr id="795" name="Google Shape;795;p43"/>
            <p:cNvGrpSpPr/>
            <p:nvPr/>
          </p:nvGrpSpPr>
          <p:grpSpPr>
            <a:xfrm>
              <a:off x="7415133" y="1805025"/>
              <a:ext cx="987900" cy="1185900"/>
              <a:chOff x="5938133" y="3893175"/>
              <a:chExt cx="987900" cy="1185900"/>
            </a:xfrm>
          </p:grpSpPr>
          <p:sp>
            <p:nvSpPr>
              <p:cNvPr id="796" name="Google Shape;796;p43"/>
              <p:cNvSpPr txBox="1"/>
              <p:nvPr/>
            </p:nvSpPr>
            <p:spPr>
              <a:xfrm>
                <a:off x="5938133" y="4602675"/>
                <a:ext cx="987900" cy="4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Amazon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DynamoDB</a:t>
                </a:r>
                <a:endParaRPr sz="1200"/>
              </a:p>
            </p:txBody>
          </p:sp>
          <p:pic>
            <p:nvPicPr>
              <p:cNvPr id="797" name="Google Shape;797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72082" y="3893175"/>
                <a:ext cx="720002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8" name="Google Shape;798;p43"/>
            <p:cNvGrpSpPr/>
            <p:nvPr/>
          </p:nvGrpSpPr>
          <p:grpSpPr>
            <a:xfrm>
              <a:off x="7487887" y="3107850"/>
              <a:ext cx="842400" cy="1185900"/>
              <a:chOff x="6973137" y="3893175"/>
              <a:chExt cx="842400" cy="1185900"/>
            </a:xfrm>
          </p:grpSpPr>
          <p:pic>
            <p:nvPicPr>
              <p:cNvPr id="799" name="Google Shape;799;p4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034323" y="3893175"/>
                <a:ext cx="720002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0" name="Google Shape;800;p43"/>
              <p:cNvSpPr txBox="1"/>
              <p:nvPr/>
            </p:nvSpPr>
            <p:spPr>
              <a:xfrm>
                <a:off x="6973137" y="4602675"/>
                <a:ext cx="842400" cy="4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Amazon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/>
                  <a:t>RDS</a:t>
                </a:r>
                <a:endParaRPr sz="1200"/>
              </a:p>
            </p:txBody>
          </p:sp>
        </p:grpSp>
      </p:grpSp>
      <p:grpSp>
        <p:nvGrpSpPr>
          <p:cNvPr id="801" name="Google Shape;801;p43"/>
          <p:cNvGrpSpPr/>
          <p:nvPr/>
        </p:nvGrpSpPr>
        <p:grpSpPr>
          <a:xfrm>
            <a:off x="2514150" y="2313738"/>
            <a:ext cx="1085100" cy="1185900"/>
            <a:chOff x="3965025" y="3893175"/>
            <a:chExt cx="1085100" cy="1185900"/>
          </a:xfrm>
        </p:grpSpPr>
        <p:sp>
          <p:nvSpPr>
            <p:cNvPr id="802" name="Google Shape;802;p43"/>
            <p:cNvSpPr txBox="1"/>
            <p:nvPr/>
          </p:nvSpPr>
          <p:spPr>
            <a:xfrm>
              <a:off x="3965025" y="4602675"/>
              <a:ext cx="1085100" cy="4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/>
                <a:t>Amazon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/>
                <a:t>API Gateway</a:t>
              </a:r>
              <a:endParaRPr sz="1200"/>
            </a:p>
          </p:txBody>
        </p:sp>
        <p:pic>
          <p:nvPicPr>
            <p:cNvPr id="803" name="Google Shape;803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47572" y="3893175"/>
              <a:ext cx="719998" cy="720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04" name="Google Shape;804;p43"/>
          <p:cNvCxnSpPr/>
          <p:nvPr/>
        </p:nvCxnSpPr>
        <p:spPr>
          <a:xfrm>
            <a:off x="1297188" y="2716450"/>
            <a:ext cx="116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5" name="Google Shape;805;p43"/>
          <p:cNvSpPr txBox="1"/>
          <p:nvPr/>
        </p:nvSpPr>
        <p:spPr>
          <a:xfrm>
            <a:off x="1374050" y="2405425"/>
            <a:ext cx="900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API 호출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cxnSp>
        <p:nvCxnSpPr>
          <p:cNvPr id="806" name="Google Shape;806;p43"/>
          <p:cNvCxnSpPr/>
          <p:nvPr/>
        </p:nvCxnSpPr>
        <p:spPr>
          <a:xfrm rot="10800000">
            <a:off x="1238638" y="2938050"/>
            <a:ext cx="116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7" name="Google Shape;807;p43"/>
          <p:cNvSpPr txBox="1"/>
          <p:nvPr/>
        </p:nvSpPr>
        <p:spPr>
          <a:xfrm>
            <a:off x="1379625" y="2938050"/>
            <a:ext cx="900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API 응답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808" name="Google Shape;808;p43"/>
          <p:cNvSpPr txBox="1"/>
          <p:nvPr/>
        </p:nvSpPr>
        <p:spPr>
          <a:xfrm>
            <a:off x="2046900" y="3438700"/>
            <a:ext cx="20196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API Endpoint 관리</a:t>
            </a:r>
            <a:endParaRPr sz="120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809" name="Google Shape;809;p43"/>
          <p:cNvSpPr txBox="1"/>
          <p:nvPr/>
        </p:nvSpPr>
        <p:spPr>
          <a:xfrm>
            <a:off x="4462075" y="3438700"/>
            <a:ext cx="20196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API 처리</a:t>
            </a:r>
            <a:endParaRPr sz="120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cxnSp>
        <p:nvCxnSpPr>
          <p:cNvPr id="810" name="Google Shape;810;p43"/>
          <p:cNvCxnSpPr/>
          <p:nvPr/>
        </p:nvCxnSpPr>
        <p:spPr>
          <a:xfrm>
            <a:off x="6090413" y="2716450"/>
            <a:ext cx="116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1" name="Google Shape;811;p43"/>
          <p:cNvSpPr txBox="1"/>
          <p:nvPr/>
        </p:nvSpPr>
        <p:spPr>
          <a:xfrm>
            <a:off x="5987980" y="2363844"/>
            <a:ext cx="1335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DB 요청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cxnSp>
        <p:nvCxnSpPr>
          <p:cNvPr id="812" name="Google Shape;812;p43"/>
          <p:cNvCxnSpPr/>
          <p:nvPr/>
        </p:nvCxnSpPr>
        <p:spPr>
          <a:xfrm rot="10800000">
            <a:off x="6031863" y="2938050"/>
            <a:ext cx="116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3" name="Google Shape;813;p43"/>
          <p:cNvSpPr txBox="1"/>
          <p:nvPr/>
        </p:nvSpPr>
        <p:spPr>
          <a:xfrm>
            <a:off x="6196196" y="2938050"/>
            <a:ext cx="900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DB 응답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814" name="Google Shape;814;p43"/>
          <p:cNvSpPr txBox="1"/>
          <p:nvPr/>
        </p:nvSpPr>
        <p:spPr>
          <a:xfrm>
            <a:off x="6829275" y="4083150"/>
            <a:ext cx="20196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Database 관리</a:t>
            </a:r>
            <a:endParaRPr sz="120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815" name="Google Shape;815;p43"/>
          <p:cNvSpPr/>
          <p:nvPr/>
        </p:nvSpPr>
        <p:spPr>
          <a:xfrm rot="5400000">
            <a:off x="5251050" y="-1434375"/>
            <a:ext cx="207000" cy="5681100"/>
          </a:xfrm>
          <a:prstGeom prst="leftBrace">
            <a:avLst>
              <a:gd name="adj1" fmla="val 49999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44"/>
          <p:cNvGrpSpPr/>
          <p:nvPr/>
        </p:nvGrpSpPr>
        <p:grpSpPr>
          <a:xfrm flipH="1">
            <a:off x="3186850" y="83896"/>
            <a:ext cx="2219245" cy="288063"/>
            <a:chOff x="3906325" y="2716500"/>
            <a:chExt cx="3677900" cy="477400"/>
          </a:xfrm>
        </p:grpSpPr>
        <p:sp>
          <p:nvSpPr>
            <p:cNvPr id="821" name="Google Shape;821;p44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44"/>
          <p:cNvSpPr txBox="1">
            <a:spLocks noGrp="1"/>
          </p:cNvSpPr>
          <p:nvPr>
            <p:ph type="ctrTitle"/>
          </p:nvPr>
        </p:nvSpPr>
        <p:spPr>
          <a:xfrm flipH="1">
            <a:off x="1102500" y="2156300"/>
            <a:ext cx="36471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감사합니다</a:t>
            </a:r>
            <a:endParaRPr sz="4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cxnSp>
        <p:nvCxnSpPr>
          <p:cNvPr id="847" name="Google Shape;847;p44"/>
          <p:cNvCxnSpPr/>
          <p:nvPr/>
        </p:nvCxnSpPr>
        <p:spPr>
          <a:xfrm>
            <a:off x="1270050" y="2156166"/>
            <a:ext cx="391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44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Q &amp; A</a:t>
            </a:r>
            <a:endParaRPr sz="18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1"/>
          <p:cNvSpPr txBox="1">
            <a:spLocks noGrp="1"/>
          </p:cNvSpPr>
          <p:nvPr>
            <p:ph type="ctrTitle" idx="4294967295"/>
          </p:nvPr>
        </p:nvSpPr>
        <p:spPr>
          <a:xfrm>
            <a:off x="3793175" y="2042625"/>
            <a:ext cx="24120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s"/>
              <a:t>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4606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01" name="Google Shape;5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89" y="1570600"/>
            <a:ext cx="3700462" cy="277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2"/>
          <p:cNvPicPr preferRelativeResize="0"/>
          <p:nvPr/>
        </p:nvPicPr>
        <p:blipFill rotWithShape="1">
          <a:blip r:embed="rId4">
            <a:alphaModFix/>
          </a:blip>
          <a:srcRect r="24945"/>
          <a:stretch/>
        </p:blipFill>
        <p:spPr>
          <a:xfrm>
            <a:off x="4857749" y="1570600"/>
            <a:ext cx="3913514" cy="277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6"/>
          <p:cNvSpPr txBox="1">
            <a:spLocks noGrp="1"/>
          </p:cNvSpPr>
          <p:nvPr>
            <p:ph type="ctrTitle"/>
          </p:nvPr>
        </p:nvSpPr>
        <p:spPr>
          <a:xfrm>
            <a:off x="590549" y="410775"/>
            <a:ext cx="4074319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- 왜 챗봇인가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Google Shape;507;p23">
            <a:extLst>
              <a:ext uri="{FF2B5EF4-FFF2-40B4-BE49-F238E27FC236}">
                <a16:creationId xmlns:a16="http://schemas.microsoft.com/office/drawing/2014/main" id="{066B7B70-0856-4CFC-AF80-2CA50B2FE1E0}"/>
              </a:ext>
            </a:extLst>
          </p:cNvPr>
          <p:cNvSpPr/>
          <p:nvPr/>
        </p:nvSpPr>
        <p:spPr>
          <a:xfrm>
            <a:off x="5852794" y="1416475"/>
            <a:ext cx="2479800" cy="345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08;p23">
            <a:extLst>
              <a:ext uri="{FF2B5EF4-FFF2-40B4-BE49-F238E27FC236}">
                <a16:creationId xmlns:a16="http://schemas.microsoft.com/office/drawing/2014/main" id="{970F279C-2685-474A-AF1F-EA92A099BA92}"/>
              </a:ext>
            </a:extLst>
          </p:cNvPr>
          <p:cNvSpPr/>
          <p:nvPr/>
        </p:nvSpPr>
        <p:spPr>
          <a:xfrm>
            <a:off x="3638569" y="1416475"/>
            <a:ext cx="2479800" cy="345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09;p23">
            <a:extLst>
              <a:ext uri="{FF2B5EF4-FFF2-40B4-BE49-F238E27FC236}">
                <a16:creationId xmlns:a16="http://schemas.microsoft.com/office/drawing/2014/main" id="{3489D6E0-3F82-4325-A1A1-8FFC07B328EC}"/>
              </a:ext>
            </a:extLst>
          </p:cNvPr>
          <p:cNvSpPr/>
          <p:nvPr/>
        </p:nvSpPr>
        <p:spPr>
          <a:xfrm>
            <a:off x="1310250" y="1416475"/>
            <a:ext cx="2479800" cy="345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0;p23">
            <a:extLst>
              <a:ext uri="{FF2B5EF4-FFF2-40B4-BE49-F238E27FC236}">
                <a16:creationId xmlns:a16="http://schemas.microsoft.com/office/drawing/2014/main" id="{233591B0-62F2-42EE-9EED-F7A8D333A0A6}"/>
              </a:ext>
            </a:extLst>
          </p:cNvPr>
          <p:cNvSpPr/>
          <p:nvPr/>
        </p:nvSpPr>
        <p:spPr>
          <a:xfrm>
            <a:off x="1685400" y="2192075"/>
            <a:ext cx="4083300" cy="744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12;p23">
            <a:extLst>
              <a:ext uri="{FF2B5EF4-FFF2-40B4-BE49-F238E27FC236}">
                <a16:creationId xmlns:a16="http://schemas.microsoft.com/office/drawing/2014/main" id="{96949AF7-98AB-468F-8B99-050AA287F341}"/>
              </a:ext>
            </a:extLst>
          </p:cNvPr>
          <p:cNvSpPr txBox="1"/>
          <p:nvPr/>
        </p:nvSpPr>
        <p:spPr>
          <a:xfrm>
            <a:off x="3978575" y="1095875"/>
            <a:ext cx="1685700" cy="73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rPr>
              <a:t>Application</a:t>
            </a:r>
            <a:endParaRPr>
              <a:solidFill>
                <a:srgbClr val="43434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6" name="Google Shape;513;p23">
            <a:extLst>
              <a:ext uri="{FF2B5EF4-FFF2-40B4-BE49-F238E27FC236}">
                <a16:creationId xmlns:a16="http://schemas.microsoft.com/office/drawing/2014/main" id="{A854FBD3-F1A3-4C09-A70D-1AD8196F97C1}"/>
              </a:ext>
            </a:extLst>
          </p:cNvPr>
          <p:cNvSpPr txBox="1"/>
          <p:nvPr/>
        </p:nvSpPr>
        <p:spPr>
          <a:xfrm>
            <a:off x="6249850" y="1095875"/>
            <a:ext cx="1685700" cy="73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rPr>
              <a:t>SNS</a:t>
            </a:r>
            <a:endParaRPr>
              <a:solidFill>
                <a:srgbClr val="43434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7" name="Google Shape;514;p23">
            <a:extLst>
              <a:ext uri="{FF2B5EF4-FFF2-40B4-BE49-F238E27FC236}">
                <a16:creationId xmlns:a16="http://schemas.microsoft.com/office/drawing/2014/main" id="{B97E786D-5179-4FAB-9B01-1EAF729298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432" y="2250999"/>
            <a:ext cx="796435" cy="62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15;p23">
            <a:extLst>
              <a:ext uri="{FF2B5EF4-FFF2-40B4-BE49-F238E27FC236}">
                <a16:creationId xmlns:a16="http://schemas.microsoft.com/office/drawing/2014/main" id="{89B98AF8-6AE8-41E4-BCDD-F7C9D87ECDE7}"/>
              </a:ext>
            </a:extLst>
          </p:cNvPr>
          <p:cNvSpPr/>
          <p:nvPr/>
        </p:nvSpPr>
        <p:spPr>
          <a:xfrm>
            <a:off x="1685400" y="3099275"/>
            <a:ext cx="4083300" cy="744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516;p23">
            <a:extLst>
              <a:ext uri="{FF2B5EF4-FFF2-40B4-BE49-F238E27FC236}">
                <a16:creationId xmlns:a16="http://schemas.microsoft.com/office/drawing/2014/main" id="{986C0A24-CF55-4427-AD39-DD7CAC6048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644" y="3278075"/>
            <a:ext cx="1384293" cy="3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17;p23">
            <a:extLst>
              <a:ext uri="{FF2B5EF4-FFF2-40B4-BE49-F238E27FC236}">
                <a16:creationId xmlns:a16="http://schemas.microsoft.com/office/drawing/2014/main" id="{86D02B6C-4FDD-4CC7-BB1E-E202DA528948}"/>
              </a:ext>
            </a:extLst>
          </p:cNvPr>
          <p:cNvSpPr/>
          <p:nvPr/>
        </p:nvSpPr>
        <p:spPr>
          <a:xfrm>
            <a:off x="4083000" y="4006475"/>
            <a:ext cx="1685700" cy="744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518;p23">
            <a:extLst>
              <a:ext uri="{FF2B5EF4-FFF2-40B4-BE49-F238E27FC236}">
                <a16:creationId xmlns:a16="http://schemas.microsoft.com/office/drawing/2014/main" id="{C78A186D-7F2C-4A01-93C0-E8027CD4CF8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2218" y="4052657"/>
            <a:ext cx="1314249" cy="6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19;p23">
            <a:extLst>
              <a:ext uri="{FF2B5EF4-FFF2-40B4-BE49-F238E27FC236}">
                <a16:creationId xmlns:a16="http://schemas.microsoft.com/office/drawing/2014/main" id="{91EB9114-C12D-4123-A0FE-9A856D77EF47}"/>
              </a:ext>
            </a:extLst>
          </p:cNvPr>
          <p:cNvSpPr txBox="1"/>
          <p:nvPr/>
        </p:nvSpPr>
        <p:spPr>
          <a:xfrm>
            <a:off x="1707300" y="1095875"/>
            <a:ext cx="1685700" cy="7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rPr>
              <a:t>Web</a:t>
            </a:r>
            <a:endParaRPr>
              <a:solidFill>
                <a:srgbClr val="43434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" name="Google Shape;520;p23">
            <a:extLst>
              <a:ext uri="{FF2B5EF4-FFF2-40B4-BE49-F238E27FC236}">
                <a16:creationId xmlns:a16="http://schemas.microsoft.com/office/drawing/2014/main" id="{CDB4C71F-BE73-4E59-A60F-CE026158F72D}"/>
              </a:ext>
            </a:extLst>
          </p:cNvPr>
          <p:cNvSpPr/>
          <p:nvPr/>
        </p:nvSpPr>
        <p:spPr>
          <a:xfrm>
            <a:off x="6312875" y="2184856"/>
            <a:ext cx="1685700" cy="699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21;p23">
            <a:extLst>
              <a:ext uri="{FF2B5EF4-FFF2-40B4-BE49-F238E27FC236}">
                <a16:creationId xmlns:a16="http://schemas.microsoft.com/office/drawing/2014/main" id="{C61C0157-51FB-40E3-B2A9-DB6492FB74CC}"/>
              </a:ext>
            </a:extLst>
          </p:cNvPr>
          <p:cNvSpPr/>
          <p:nvPr/>
        </p:nvSpPr>
        <p:spPr>
          <a:xfrm>
            <a:off x="6312875" y="3121935"/>
            <a:ext cx="1685700" cy="699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22;p23">
            <a:extLst>
              <a:ext uri="{FF2B5EF4-FFF2-40B4-BE49-F238E27FC236}">
                <a16:creationId xmlns:a16="http://schemas.microsoft.com/office/drawing/2014/main" id="{8C6ADF65-6E88-4DC9-8C38-3DF4BE0EA68A}"/>
              </a:ext>
            </a:extLst>
          </p:cNvPr>
          <p:cNvSpPr/>
          <p:nvPr/>
        </p:nvSpPr>
        <p:spPr>
          <a:xfrm>
            <a:off x="6312875" y="4022835"/>
            <a:ext cx="1685700" cy="699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523;p23">
            <a:extLst>
              <a:ext uri="{FF2B5EF4-FFF2-40B4-BE49-F238E27FC236}">
                <a16:creationId xmlns:a16="http://schemas.microsoft.com/office/drawing/2014/main" id="{3C633147-44F3-4FEB-A91C-D262D2CAD966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6696" b="27052"/>
          <a:stretch/>
        </p:blipFill>
        <p:spPr>
          <a:xfrm>
            <a:off x="6912711" y="2302543"/>
            <a:ext cx="517833" cy="46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24;p23">
            <a:extLst>
              <a:ext uri="{FF2B5EF4-FFF2-40B4-BE49-F238E27FC236}">
                <a16:creationId xmlns:a16="http://schemas.microsoft.com/office/drawing/2014/main" id="{ACDD0DCF-5B79-48C9-880F-1F74BF819C7B}"/>
              </a:ext>
            </a:extLst>
          </p:cNvPr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1276" r="78725"/>
                    </a14:imgEffect>
                  </a14:imgLayer>
                </a14:imgProps>
              </a:ext>
            </a:extLst>
          </a:blip>
          <a:srcRect l="29876" r="30772" b="28166"/>
          <a:stretch/>
        </p:blipFill>
        <p:spPr>
          <a:xfrm>
            <a:off x="6948951" y="3180356"/>
            <a:ext cx="445352" cy="53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525;p23">
            <a:extLst>
              <a:ext uri="{FF2B5EF4-FFF2-40B4-BE49-F238E27FC236}">
                <a16:creationId xmlns:a16="http://schemas.microsoft.com/office/drawing/2014/main" id="{A44A6FCA-89F2-488C-887F-B3E832D59A38}"/>
              </a:ext>
            </a:extLst>
          </p:cNvPr>
          <p:cNvPicPr preferRelativeResize="0"/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60" b="50036" l="27759" r="72237"/>
                    </a14:imgEffect>
                  </a14:imgLayer>
                </a14:imgProps>
              </a:ext>
            </a:extLst>
          </a:blip>
          <a:srcRect l="35082" t="18090" r="36222" b="55201"/>
          <a:stretch/>
        </p:blipFill>
        <p:spPr>
          <a:xfrm>
            <a:off x="6912710" y="4141835"/>
            <a:ext cx="517833" cy="473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93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6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2584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Case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Study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3F6C1B-B201-4E96-A9D4-99439E7C2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50" y="1288184"/>
            <a:ext cx="6102625" cy="3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5"/>
          <p:cNvSpPr txBox="1">
            <a:spLocks noGrp="1"/>
          </p:cNvSpPr>
          <p:nvPr>
            <p:ph type="ctrTitle" idx="4294967295"/>
          </p:nvPr>
        </p:nvSpPr>
        <p:spPr>
          <a:xfrm>
            <a:off x="3132475" y="2171575"/>
            <a:ext cx="36393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Project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6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2584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시장성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42" name="Google Shape;5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495" y="1568625"/>
            <a:ext cx="3531437" cy="31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6"/>
          <p:cNvSpPr txBox="1">
            <a:spLocks noGrp="1"/>
          </p:cNvSpPr>
          <p:nvPr>
            <p:ph type="ctrTitle"/>
          </p:nvPr>
        </p:nvSpPr>
        <p:spPr>
          <a:xfrm>
            <a:off x="2447244" y="908781"/>
            <a:ext cx="971937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Flatform </a:t>
            </a:r>
            <a:endParaRPr dirty="0"/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6069194" y="908781"/>
            <a:ext cx="806924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Target</a:t>
            </a:r>
            <a:endParaRPr dirty="0"/>
          </a:p>
        </p:txBody>
      </p:sp>
      <p:pic>
        <p:nvPicPr>
          <p:cNvPr id="545" name="Google Shape;5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938" y="1568625"/>
            <a:ext cx="3531437" cy="3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7"/>
          <p:cNvSpPr txBox="1">
            <a:spLocks noGrp="1"/>
          </p:cNvSpPr>
          <p:nvPr>
            <p:ph type="ctrTitle"/>
          </p:nvPr>
        </p:nvSpPr>
        <p:spPr>
          <a:xfrm>
            <a:off x="588675" y="410775"/>
            <a:ext cx="1262400" cy="74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목표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AA34B2-08B2-435A-9807-B0FF6BBD9486}"/>
              </a:ext>
            </a:extLst>
          </p:cNvPr>
          <p:cNvGrpSpPr/>
          <p:nvPr/>
        </p:nvGrpSpPr>
        <p:grpSpPr>
          <a:xfrm>
            <a:off x="1978371" y="1807369"/>
            <a:ext cx="5873925" cy="2050355"/>
            <a:chOff x="1952057" y="1807369"/>
            <a:chExt cx="5873925" cy="2050355"/>
          </a:xfrm>
        </p:grpSpPr>
        <p:sp>
          <p:nvSpPr>
            <p:cNvPr id="551" name="Google Shape;551;p27"/>
            <p:cNvSpPr/>
            <p:nvPr/>
          </p:nvSpPr>
          <p:spPr>
            <a:xfrm>
              <a:off x="1952058" y="3113124"/>
              <a:ext cx="2830408" cy="7446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ko-KR" altLang="en-US" dirty="0">
                  <a:solidFill>
                    <a:srgbClr val="43434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Inconsolata"/>
                  <a:sym typeface="Inconsolata"/>
                </a:rPr>
                <a:t>독립적인 </a:t>
              </a:r>
              <a:r>
                <a:rPr lang="ko-KR" altLang="en-US" dirty="0" err="1">
                  <a:solidFill>
                    <a:srgbClr val="43434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Inconsolata"/>
                  <a:sym typeface="Inconsolata"/>
                </a:rPr>
                <a:t>챗봇</a:t>
              </a:r>
              <a:r>
                <a:rPr lang="ko-KR" altLang="en-US" dirty="0">
                  <a:solidFill>
                    <a:srgbClr val="43434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Inconsolata"/>
                  <a:sym typeface="Inconsolata"/>
                </a:rPr>
                <a:t> 플랫폼 제작</a:t>
              </a:r>
            </a:p>
          </p:txBody>
        </p:sp>
        <p:sp>
          <p:nvSpPr>
            <p:cNvPr id="553" name="Google Shape;553;p27"/>
            <p:cNvSpPr txBox="1"/>
            <p:nvPr/>
          </p:nvSpPr>
          <p:spPr>
            <a:xfrm>
              <a:off x="1952102" y="2659298"/>
              <a:ext cx="2830408" cy="312501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43434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Fjalla One"/>
                  <a:sym typeface="Fjalla One"/>
                </a:rPr>
                <a:t>1차 목표</a:t>
              </a:r>
              <a:endParaRPr sz="1200">
                <a:solidFill>
                  <a:srgbClr val="4343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Fjalla One"/>
                <a:sym typeface="Fjalla One"/>
              </a:endParaRPr>
            </a:p>
          </p:txBody>
        </p:sp>
        <p:sp>
          <p:nvSpPr>
            <p:cNvPr id="554" name="Google Shape;554;p27"/>
            <p:cNvSpPr txBox="1"/>
            <p:nvPr/>
          </p:nvSpPr>
          <p:spPr>
            <a:xfrm>
              <a:off x="4995500" y="2659298"/>
              <a:ext cx="2830408" cy="312501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43434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Fjalla One"/>
                  <a:sym typeface="Fjalla One"/>
                </a:rPr>
                <a:t>2차 목표</a:t>
              </a:r>
              <a:endParaRPr sz="1200">
                <a:solidFill>
                  <a:srgbClr val="4343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Fjalla One"/>
                <a:sym typeface="Fjalla One"/>
              </a:endParaRPr>
            </a:p>
          </p:txBody>
        </p:sp>
        <p:sp>
          <p:nvSpPr>
            <p:cNvPr id="555" name="Google Shape;555;p27"/>
            <p:cNvSpPr txBox="1"/>
            <p:nvPr/>
          </p:nvSpPr>
          <p:spPr>
            <a:xfrm>
              <a:off x="1952057" y="1807369"/>
              <a:ext cx="5873925" cy="610805"/>
            </a:xfrm>
            <a:prstGeom prst="rect">
              <a:avLst/>
            </a:prstGeom>
            <a:solidFill>
              <a:srgbClr val="F1D77B"/>
            </a:solidFill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 dirty="0">
                  <a:solidFill>
                    <a:srgbClr val="43434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Fjalla One"/>
                  <a:sym typeface="Fjalla One"/>
                </a:rPr>
                <a:t>중고거래 플랫폼의 새로운 가능성 제시</a:t>
              </a:r>
              <a:endParaRPr sz="2400" dirty="0">
                <a:solidFill>
                  <a:srgbClr val="4343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Fjalla One"/>
                <a:sym typeface="Fjalla One"/>
              </a:endParaRPr>
            </a:p>
          </p:txBody>
        </p:sp>
        <p:sp>
          <p:nvSpPr>
            <p:cNvPr id="556" name="Google Shape;556;p27"/>
            <p:cNvSpPr txBox="1"/>
            <p:nvPr/>
          </p:nvSpPr>
          <p:spPr>
            <a:xfrm>
              <a:off x="4995500" y="3113124"/>
              <a:ext cx="2830408" cy="744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solidFill>
                    <a:srgbClr val="43434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Fjalla One"/>
                  <a:sym typeface="Fjalla One"/>
                </a:rPr>
                <a:t>플랫폼 확장</a:t>
              </a:r>
              <a:endParaRPr sz="1200" dirty="0">
                <a:solidFill>
                  <a:srgbClr val="4343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Fjalla One"/>
                <a:sym typeface="Fjalla On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solidFill>
                    <a:srgbClr val="43434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Fjalla One"/>
                  <a:sym typeface="Fjalla One"/>
                </a:rPr>
                <a:t>(웹, 어플리케이션)</a:t>
              </a:r>
              <a:endParaRPr sz="1200" dirty="0">
                <a:solidFill>
                  <a:srgbClr val="4343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Fjalla One"/>
                <a:sym typeface="Fjalla One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ommunication Consulting">
  <a:themeElements>
    <a:clrScheme name="Simple Light">
      <a:dk1>
        <a:srgbClr val="434343"/>
      </a:dk1>
      <a:lt1>
        <a:srgbClr val="F3F3F3"/>
      </a:lt1>
      <a:dk2>
        <a:srgbClr val="F1D77B"/>
      </a:dk2>
      <a:lt2>
        <a:srgbClr val="EEEEEE"/>
      </a:lt2>
      <a:accent1>
        <a:srgbClr val="434343"/>
      </a:accent1>
      <a:accent2>
        <a:srgbClr val="F3F3F3"/>
      </a:accent2>
      <a:accent3>
        <a:srgbClr val="F1D77B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1502</Words>
  <Application>Microsoft Office PowerPoint</Application>
  <PresentationFormat>화면 슬라이드 쇼(16:9)</PresentationFormat>
  <Paragraphs>294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Arial</vt:lpstr>
      <vt:lpstr>Barlow Semi Condensed</vt:lpstr>
      <vt:lpstr>Inconsolata</vt:lpstr>
      <vt:lpstr>Roboto Slab Light</vt:lpstr>
      <vt:lpstr>Fjalla One</vt:lpstr>
      <vt:lpstr>배달의민족 도현</vt:lpstr>
      <vt:lpstr>Fira Sans Extra Condensed Medium</vt:lpstr>
      <vt:lpstr>Anton</vt:lpstr>
      <vt:lpstr>Communication Consulting</vt:lpstr>
      <vt:lpstr>대학별 중고 거래 챗봇</vt:lpstr>
      <vt:lpstr>TABLE OF CONTENTS</vt:lpstr>
      <vt:lpstr>Background</vt:lpstr>
      <vt:lpstr>주제 선정 배경</vt:lpstr>
      <vt:lpstr>주제 선정 배경 - 왜 챗봇인가</vt:lpstr>
      <vt:lpstr>Case Study</vt:lpstr>
      <vt:lpstr>2. Project Overview</vt:lpstr>
      <vt:lpstr>시장성</vt:lpstr>
      <vt:lpstr>목표</vt:lpstr>
      <vt:lpstr>3. Concepts &amp; Functions</vt:lpstr>
      <vt:lpstr>Overview</vt:lpstr>
      <vt:lpstr>공통 기능</vt:lpstr>
      <vt:lpstr>판매자 기능</vt:lpstr>
      <vt:lpstr>구매자 기능</vt:lpstr>
      <vt:lpstr>구매자 기능</vt:lpstr>
      <vt:lpstr>구매자 기능</vt:lpstr>
      <vt:lpstr>공통 기능</vt:lpstr>
      <vt:lpstr>공통 기능</vt:lpstr>
      <vt:lpstr>공통 기능</vt:lpstr>
      <vt:lpstr>4. Development</vt:lpstr>
      <vt:lpstr>시스템 구조</vt:lpstr>
      <vt:lpstr>시스템 구조</vt:lpstr>
      <vt:lpstr>시스템 구조</vt:lpstr>
      <vt:lpstr>서비스 흐름</vt:lpstr>
      <vt:lpstr>서비스 흐름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대학별 중고 거래 챗봇</dc:title>
  <dc:creator>문경진</dc:creator>
  <cp:lastModifiedBy>문 경진</cp:lastModifiedBy>
  <cp:revision>9</cp:revision>
  <dcterms:modified xsi:type="dcterms:W3CDTF">2019-10-19T13:44:43Z</dcterms:modified>
</cp:coreProperties>
</file>